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Slab"/>
      <p:regular r:id="rId36"/>
      <p:bold r:id="rId37"/>
    </p:embeddedFont>
    <p:embeddedFont>
      <p:font typeface="Oswald"/>
      <p:regular r:id="rId38"/>
      <p:bold r:id="rId39"/>
    </p:embeddedFont>
    <p:embeddedFont>
      <p:font typeface="Roboto Slab Regular"/>
      <p:regular r:id="rId40"/>
      <p:bold r:id="rId41"/>
    </p:embeddedFont>
    <p:embeddedFont>
      <p:font typeface="Source Sans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9ACAFE3-A56F-45FC-BF13-A49B66D32AEC}">
  <a:tblStyle styleId="{89ACAFE3-A56F-45FC-BF13-A49B66D32A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labRegular-regular.fntdata"/><Relationship Id="rId20" Type="http://schemas.openxmlformats.org/officeDocument/2006/relationships/slide" Target="slides/slide14.xml"/><Relationship Id="rId42" Type="http://schemas.openxmlformats.org/officeDocument/2006/relationships/font" Target="fonts/SourceSansPro-regular.fntdata"/><Relationship Id="rId41" Type="http://schemas.openxmlformats.org/officeDocument/2006/relationships/font" Target="fonts/RobotoSlabRegular-bold.fntdata"/><Relationship Id="rId22" Type="http://schemas.openxmlformats.org/officeDocument/2006/relationships/slide" Target="slides/slide16.xml"/><Relationship Id="rId44" Type="http://schemas.openxmlformats.org/officeDocument/2006/relationships/font" Target="fonts/SourceSansPro-italic.fntdata"/><Relationship Id="rId21" Type="http://schemas.openxmlformats.org/officeDocument/2006/relationships/slide" Target="slides/slide15.xml"/><Relationship Id="rId43" Type="http://schemas.openxmlformats.org/officeDocument/2006/relationships/font" Target="fonts/SourceSansPr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SourceSansPr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Slab-bold.fntdata"/><Relationship Id="rId14" Type="http://schemas.openxmlformats.org/officeDocument/2006/relationships/slide" Target="slides/slide8.xml"/><Relationship Id="rId36" Type="http://schemas.openxmlformats.org/officeDocument/2006/relationships/font" Target="fonts/RobotoSlab-regular.fntdata"/><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0c7f633b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0c7f633b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0c7f633b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0c7f633b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0c7f633b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0c7f633b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Observations of two categorical variables</a:t>
            </a:r>
            <a:endParaRPr/>
          </a:p>
          <a:p>
            <a:pPr indent="0" lvl="0" marL="0" rtl="0" algn="l">
              <a:spcBef>
                <a:spcPts val="0"/>
              </a:spcBef>
              <a:spcAft>
                <a:spcPts val="0"/>
              </a:spcAft>
              <a:buNone/>
            </a:pPr>
            <a:r>
              <a:rPr lang="en"/>
              <a:t>Assumptions for Chi-Square Tests</a:t>
            </a:r>
            <a:endParaRPr/>
          </a:p>
          <a:p>
            <a:pPr indent="-298450" lvl="0" marL="457200" rtl="0" algn="l">
              <a:spcBef>
                <a:spcPts val="0"/>
              </a:spcBef>
              <a:spcAft>
                <a:spcPts val="0"/>
              </a:spcAft>
              <a:buSzPts val="1100"/>
              <a:buAutoNum type="arabicPeriod"/>
            </a:pPr>
            <a:r>
              <a:rPr lang="en"/>
              <a:t>The two variables must be categorical variables</a:t>
            </a:r>
            <a:endParaRPr/>
          </a:p>
          <a:p>
            <a:pPr indent="-298450" lvl="0" marL="457200" rtl="0" algn="l">
              <a:spcBef>
                <a:spcPts val="0"/>
              </a:spcBef>
              <a:spcAft>
                <a:spcPts val="0"/>
              </a:spcAft>
              <a:buSzPts val="1100"/>
              <a:buAutoNum type="arabicPeriod"/>
            </a:pPr>
            <a:r>
              <a:rPr lang="en"/>
              <a:t>The expected frequencies f</a:t>
            </a:r>
            <a:r>
              <a:rPr baseline="-25000" lang="en"/>
              <a:t>e</a:t>
            </a:r>
            <a:r>
              <a:rPr lang="en"/>
              <a:t> (the product of the row and column totals corresponding to the cell, divided by the total sample size) need to be large enough in every cell of the table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0c7f633b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0c7f633b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0c7f633b3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0c7f633b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 for Chi-Square Tests</a:t>
            </a:r>
            <a:endParaRPr/>
          </a:p>
          <a:p>
            <a:pPr indent="-298450" lvl="0" marL="457200" rtl="0" algn="l">
              <a:spcBef>
                <a:spcPts val="0"/>
              </a:spcBef>
              <a:spcAft>
                <a:spcPts val="0"/>
              </a:spcAft>
              <a:buSzPts val="1100"/>
              <a:buAutoNum type="arabicPeriod"/>
            </a:pPr>
            <a:r>
              <a:rPr lang="en"/>
              <a:t>The two variables must be categorical variables</a:t>
            </a:r>
            <a:endParaRPr/>
          </a:p>
          <a:p>
            <a:pPr indent="-298450" lvl="0" marL="457200" rtl="0" algn="l">
              <a:spcBef>
                <a:spcPts val="0"/>
              </a:spcBef>
              <a:spcAft>
                <a:spcPts val="0"/>
              </a:spcAft>
              <a:buSzPts val="1100"/>
              <a:buAutoNum type="arabicPeriod"/>
            </a:pPr>
            <a:r>
              <a:rPr lang="en"/>
              <a:t>The expected frequencies f</a:t>
            </a:r>
            <a:r>
              <a:rPr baseline="-25000" lang="en"/>
              <a:t>e</a:t>
            </a:r>
            <a:r>
              <a:rPr lang="en"/>
              <a:t> (the product of the row and column totals corresponding to the cell, divided by the total sample size) need to be large enough in every cell of the table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0c7f633b3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0c7f633b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0c7f633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0c7f633b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0c7f633b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0c7f633b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scatterplot of Control of corruption vs. GDP per capita in the Global Civil Society data set, for 61 countries with Control of corruption at least 60. The dotted lines are drawn to the point corresponding to the United Kingdom.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0c7f633b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0c7f633b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of average annual temperature (11-year moving averages) from 1903 in five locations. Source: The GISTEMP database &lt;data.giss.nasa.gov/gistemp/&gt;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0c7f633b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0c7f633b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scatterplot of Control of corruption vs. GDP per capita in the Global Civil Society data set, for 61 countries with Control of corruption at least 60</a:t>
            </a:r>
            <a:r>
              <a:rPr lang="en"/>
              <a:t>, augmented by the best-fitting (least squares) straight line (solid line).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0c7f633b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0c7f633b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Scatterplots of artificial data sets of two variables. Each plot also shows the best- fitting (least squares) straight line and the correlation coefficient 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0c7f633b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0c7f633b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0c7f633b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0c7f633b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0c7f633b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0c7f633b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0c7f633b3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0c7f633b3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Coefficient of Determination:</a:t>
            </a:r>
            <a:endParaRPr/>
          </a:p>
          <a:p>
            <a:pPr indent="0" lvl="0" marL="0" rtl="0" algn="l">
              <a:spcBef>
                <a:spcPts val="0"/>
              </a:spcBef>
              <a:spcAft>
                <a:spcPts val="0"/>
              </a:spcAft>
              <a:buNone/>
            </a:pPr>
            <a:r>
              <a:rPr lang="en"/>
              <a:t>Measures the fraction of total variation in the dependent variable that is explained by the independent variable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5e8d213d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5e8d213d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5e8d213d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5e8d213d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5e8d213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5e8d213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5e8d213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5e8d213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0c7f633b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0c7f633b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responses variable</a:t>
            </a:r>
            <a:endParaRPr/>
          </a:p>
          <a:p>
            <a:pPr indent="-298450" lvl="0" marL="457200" rtl="0" algn="l">
              <a:spcBef>
                <a:spcPts val="0"/>
              </a:spcBef>
              <a:spcAft>
                <a:spcPts val="0"/>
              </a:spcAft>
              <a:buSzPts val="1100"/>
              <a:buAutoNum type="arabicPeriod"/>
            </a:pPr>
            <a:r>
              <a:rPr lang="en"/>
              <a:t>Logistic model (binary)</a:t>
            </a:r>
            <a:endParaRPr/>
          </a:p>
          <a:p>
            <a:pPr indent="-298450" lvl="0" marL="457200" rtl="0" algn="l">
              <a:spcBef>
                <a:spcPts val="0"/>
              </a:spcBef>
              <a:spcAft>
                <a:spcPts val="0"/>
              </a:spcAft>
              <a:buSzPts val="1100"/>
              <a:buAutoNum type="arabicPeriod"/>
            </a:pPr>
            <a:r>
              <a:rPr lang="en"/>
              <a:t>M</a:t>
            </a:r>
            <a:r>
              <a:rPr lang="en"/>
              <a:t>ultinomial logistic models (&gt;2, unordered)</a:t>
            </a:r>
            <a:endParaRPr/>
          </a:p>
          <a:p>
            <a:pPr indent="-298450" lvl="0" marL="457200" rtl="0" algn="l">
              <a:spcBef>
                <a:spcPts val="0"/>
              </a:spcBef>
              <a:spcAft>
                <a:spcPts val="0"/>
              </a:spcAft>
              <a:buSzPts val="1100"/>
              <a:buAutoNum type="arabicPeriod"/>
            </a:pPr>
            <a:r>
              <a:rPr lang="en"/>
              <a:t>Ordinal regression models (&gt;2, ordered)</a:t>
            </a:r>
            <a:endParaRPr/>
          </a:p>
          <a:p>
            <a:pPr indent="-298450" lvl="0" marL="457200" rtl="0" algn="l">
              <a:spcBef>
                <a:spcPts val="0"/>
              </a:spcBef>
              <a:spcAft>
                <a:spcPts val="0"/>
              </a:spcAft>
              <a:buSzPts val="1100"/>
              <a:buAutoNum type="arabicPeriod"/>
            </a:pPr>
            <a:r>
              <a:rPr lang="en"/>
              <a:t>Poisson regression</a:t>
            </a:r>
            <a:endParaRPr/>
          </a:p>
          <a:p>
            <a:pPr indent="-298450" lvl="0" marL="457200" rtl="0" algn="l">
              <a:spcBef>
                <a:spcPts val="0"/>
              </a:spcBef>
              <a:spcAft>
                <a:spcPts val="0"/>
              </a:spcAft>
              <a:buSzPts val="1100"/>
              <a:buAutoNum type="arabicPeriod"/>
            </a:pPr>
            <a:r>
              <a:rPr lang="en"/>
              <a:t>Loglinear models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0c7f633b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0c7f633b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0c7f633b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0c7f633b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0c7f633b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0c7f633b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0c7f633b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0c7f633b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0c7f633b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0c7f633b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0c7f633b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0c7f633b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0c7f633b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0c7f633b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0c7f633b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0c7f633b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0c7f633b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0c7f633b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700185" y="1020263"/>
            <a:ext cx="5807400" cy="1159800"/>
          </a:xfrm>
          <a:prstGeom prst="rect">
            <a:avLst/>
          </a:prstGeom>
        </p:spPr>
        <p:txBody>
          <a:bodyPr anchorCtr="0" anchor="t" bIns="91425" lIns="91425" spcFirstLastPara="1" rIns="91425" wrap="square" tIns="91425">
            <a:noAutofit/>
          </a:bodyPr>
          <a:lstStyle>
            <a:lvl1pPr lvl="0">
              <a:spcBef>
                <a:spcPts val="0"/>
              </a:spcBef>
              <a:spcAft>
                <a:spcPts val="0"/>
              </a:spcAft>
              <a:buClr>
                <a:srgbClr val="0091EA"/>
              </a:buClr>
              <a:buSzPts val="6000"/>
              <a:buNone/>
              <a:defRPr b="1" sz="6000">
                <a:solidFill>
                  <a:srgbClr val="0091EA"/>
                </a:solidFill>
              </a:defRPr>
            </a:lvl1pPr>
            <a:lvl2pPr lvl="1">
              <a:spcBef>
                <a:spcPts val="0"/>
              </a:spcBef>
              <a:spcAft>
                <a:spcPts val="0"/>
              </a:spcAft>
              <a:buClr>
                <a:srgbClr val="0091EA"/>
              </a:buClr>
              <a:buSzPts val="6000"/>
              <a:buNone/>
              <a:defRPr b="1" sz="6000">
                <a:solidFill>
                  <a:srgbClr val="0091EA"/>
                </a:solidFill>
              </a:defRPr>
            </a:lvl2pPr>
            <a:lvl3pPr lvl="2">
              <a:spcBef>
                <a:spcPts val="0"/>
              </a:spcBef>
              <a:spcAft>
                <a:spcPts val="0"/>
              </a:spcAft>
              <a:buClr>
                <a:srgbClr val="0091EA"/>
              </a:buClr>
              <a:buSzPts val="6000"/>
              <a:buNone/>
              <a:defRPr b="1" sz="6000">
                <a:solidFill>
                  <a:srgbClr val="0091EA"/>
                </a:solidFill>
              </a:defRPr>
            </a:lvl3pPr>
            <a:lvl4pPr lvl="3">
              <a:spcBef>
                <a:spcPts val="0"/>
              </a:spcBef>
              <a:spcAft>
                <a:spcPts val="0"/>
              </a:spcAft>
              <a:buClr>
                <a:srgbClr val="0091EA"/>
              </a:buClr>
              <a:buSzPts val="6000"/>
              <a:buNone/>
              <a:defRPr b="1" sz="6000">
                <a:solidFill>
                  <a:srgbClr val="0091EA"/>
                </a:solidFill>
              </a:defRPr>
            </a:lvl4pPr>
            <a:lvl5pPr lvl="4">
              <a:spcBef>
                <a:spcPts val="0"/>
              </a:spcBef>
              <a:spcAft>
                <a:spcPts val="0"/>
              </a:spcAft>
              <a:buClr>
                <a:srgbClr val="0091EA"/>
              </a:buClr>
              <a:buSzPts val="6000"/>
              <a:buNone/>
              <a:defRPr b="1" sz="6000">
                <a:solidFill>
                  <a:srgbClr val="0091EA"/>
                </a:solidFill>
              </a:defRPr>
            </a:lvl5pPr>
            <a:lvl6pPr lvl="5">
              <a:spcBef>
                <a:spcPts val="0"/>
              </a:spcBef>
              <a:spcAft>
                <a:spcPts val="0"/>
              </a:spcAft>
              <a:buClr>
                <a:srgbClr val="0091EA"/>
              </a:buClr>
              <a:buSzPts val="6000"/>
              <a:buNone/>
              <a:defRPr b="1" sz="6000">
                <a:solidFill>
                  <a:srgbClr val="0091EA"/>
                </a:solidFill>
              </a:defRPr>
            </a:lvl6pPr>
            <a:lvl7pPr lvl="6">
              <a:spcBef>
                <a:spcPts val="0"/>
              </a:spcBef>
              <a:spcAft>
                <a:spcPts val="0"/>
              </a:spcAft>
              <a:buClr>
                <a:srgbClr val="0091EA"/>
              </a:buClr>
              <a:buSzPts val="6000"/>
              <a:buNone/>
              <a:defRPr b="1" sz="6000">
                <a:solidFill>
                  <a:srgbClr val="0091EA"/>
                </a:solidFill>
              </a:defRPr>
            </a:lvl7pPr>
            <a:lvl8pPr lvl="7">
              <a:spcBef>
                <a:spcPts val="0"/>
              </a:spcBef>
              <a:spcAft>
                <a:spcPts val="0"/>
              </a:spcAft>
              <a:buClr>
                <a:srgbClr val="0091EA"/>
              </a:buClr>
              <a:buSzPts val="6000"/>
              <a:buNone/>
              <a:defRPr b="1" sz="6000">
                <a:solidFill>
                  <a:srgbClr val="0091EA"/>
                </a:solidFill>
              </a:defRPr>
            </a:lvl8pPr>
            <a:lvl9pPr lvl="8">
              <a:spcBef>
                <a:spcPts val="0"/>
              </a:spcBef>
              <a:spcAft>
                <a:spcPts val="0"/>
              </a:spcAft>
              <a:buClr>
                <a:srgbClr val="0091EA"/>
              </a:buClr>
              <a:buSzPts val="6000"/>
              <a:buNone/>
              <a:defRPr b="1" sz="6000">
                <a:solidFill>
                  <a:srgbClr val="0091EA"/>
                </a:solidFill>
              </a:defRPr>
            </a:lvl9pPr>
          </a:lstStyle>
          <a:p/>
        </p:txBody>
      </p:sp>
      <p:sp>
        <p:nvSpPr>
          <p:cNvPr id="10" name="Google Shape;10;p2"/>
          <p:cNvSpPr/>
          <p:nvPr/>
        </p:nvSpPr>
        <p:spPr>
          <a:xfrm>
            <a:off x="6897625" y="4649963"/>
            <a:ext cx="126900" cy="951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454375" y="4229100"/>
            <a:ext cx="126900" cy="951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827727" y="3448165"/>
            <a:ext cx="75900" cy="57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677050" y="4933406"/>
            <a:ext cx="126900" cy="951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972225" y="475050"/>
            <a:ext cx="126900" cy="951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9635" y="2530109"/>
            <a:ext cx="126900" cy="951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11843" y="593639"/>
            <a:ext cx="126900" cy="951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26322" y="1004904"/>
            <a:ext cx="2538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104500" y="3722325"/>
            <a:ext cx="190200" cy="142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803950" y="4240992"/>
            <a:ext cx="190200" cy="142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96310" y="1493168"/>
            <a:ext cx="75900" cy="57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738050" y="203491"/>
            <a:ext cx="2538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71659" y="1878364"/>
            <a:ext cx="75900" cy="57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271584" y="356119"/>
            <a:ext cx="75900" cy="57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729213" y="4595578"/>
            <a:ext cx="2538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7" name="Shape 57"/>
        <p:cNvGrpSpPr/>
        <p:nvPr/>
      </p:nvGrpSpPr>
      <p:grpSpPr>
        <a:xfrm>
          <a:off x="0" y="0"/>
          <a:ext cx="0" cy="0"/>
          <a:chOff x="0" y="0"/>
          <a:chExt cx="0" cy="0"/>
        </a:xfrm>
      </p:grpSpPr>
      <p:sp>
        <p:nvSpPr>
          <p:cNvPr id="58" name="Google Shape;58;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61" name="Shape 61"/>
        <p:cNvGrpSpPr/>
        <p:nvPr/>
      </p:nvGrpSpPr>
      <p:grpSpPr>
        <a:xfrm>
          <a:off x="0" y="0"/>
          <a:ext cx="0" cy="0"/>
          <a:chOff x="0" y="0"/>
          <a:chExt cx="0" cy="0"/>
        </a:xfrm>
      </p:grpSpPr>
      <p:sp>
        <p:nvSpPr>
          <p:cNvPr id="62" name="Google Shape;62;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5" name="Google Shape;65;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6" name="Google Shape;6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3"/>
          <p:cNvSpPr txBox="1"/>
          <p:nvPr>
            <p:ph type="ctrTitle"/>
          </p:nvPr>
        </p:nvSpPr>
        <p:spPr>
          <a:xfrm>
            <a:off x="1546025" y="15261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7" name="Google Shape;27;p3"/>
          <p:cNvSpPr txBox="1"/>
          <p:nvPr>
            <p:ph idx="1" type="subTitle"/>
          </p:nvPr>
        </p:nvSpPr>
        <p:spPr>
          <a:xfrm>
            <a:off x="1546025" y="27829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8" name="Shape 28"/>
        <p:cNvGrpSpPr/>
        <p:nvPr/>
      </p:nvGrpSpPr>
      <p:grpSpPr>
        <a:xfrm>
          <a:off x="0" y="0"/>
          <a:ext cx="0" cy="0"/>
          <a:chOff x="0" y="0"/>
          <a:chExt cx="0" cy="0"/>
        </a:xfrm>
      </p:grpSpPr>
      <p:pic>
        <p:nvPicPr>
          <p:cNvPr descr="connections-05.png" id="29" name="Google Shape;29;p4"/>
          <p:cNvPicPr preferRelativeResize="0"/>
          <p:nvPr/>
        </p:nvPicPr>
        <p:blipFill>
          <a:blip r:embed="rId2">
            <a:alphaModFix/>
          </a:blip>
          <a:stretch>
            <a:fillRect/>
          </a:stretch>
        </p:blipFill>
        <p:spPr>
          <a:xfrm flipH="1" rot="10800000">
            <a:off x="5945" y="1"/>
            <a:ext cx="6849080" cy="5143499"/>
          </a:xfrm>
          <a:prstGeom prst="rect">
            <a:avLst/>
          </a:prstGeom>
          <a:noFill/>
          <a:ln>
            <a:noFill/>
          </a:ln>
        </p:spPr>
      </p:pic>
      <p:sp>
        <p:nvSpPr>
          <p:cNvPr id="30" name="Google Shape;30;p4"/>
          <p:cNvSpPr txBox="1"/>
          <p:nvPr>
            <p:ph idx="1" type="body"/>
          </p:nvPr>
        </p:nvSpPr>
        <p:spPr>
          <a:xfrm>
            <a:off x="1215300" y="18760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31" name="Google Shape;31;p4"/>
          <p:cNvGrpSpPr/>
          <p:nvPr/>
        </p:nvGrpSpPr>
        <p:grpSpPr>
          <a:xfrm>
            <a:off x="3593400" y="805714"/>
            <a:ext cx="1957200" cy="819900"/>
            <a:chOff x="3593400" y="1760085"/>
            <a:chExt cx="1957200" cy="1093200"/>
          </a:xfrm>
        </p:grpSpPr>
        <p:sp>
          <p:nvSpPr>
            <p:cNvPr id="32" name="Google Shape;32;p4"/>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33" name="Google Shape;33;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 name="Google Shape;35;p4"/>
          <p:cNvCxnSpPr>
            <a:endCxn id="33" idx="1"/>
          </p:cNvCxnSpPr>
          <p:nvPr/>
        </p:nvCxnSpPr>
        <p:spPr>
          <a:xfrm>
            <a:off x="3742095" y="653985"/>
            <a:ext cx="443400" cy="271800"/>
          </a:xfrm>
          <a:prstGeom prst="straightConnector1">
            <a:avLst/>
          </a:prstGeom>
          <a:noFill/>
          <a:ln cap="flat" cmpd="sng" w="9525">
            <a:solidFill>
              <a:srgbClr val="CFD8DC"/>
            </a:solidFill>
            <a:prstDash val="solid"/>
            <a:round/>
            <a:headEnd len="med" w="med" type="none"/>
            <a:tailEnd len="med" w="med" type="none"/>
          </a:ln>
        </p:spPr>
      </p:cxnSp>
      <p:cxnSp>
        <p:nvCxnSpPr>
          <p:cNvPr id="36" name="Google Shape;36;p4"/>
          <p:cNvCxnSpPr/>
          <p:nvPr/>
        </p:nvCxnSpPr>
        <p:spPr>
          <a:xfrm rot="10800000">
            <a:off x="4114800" y="202114"/>
            <a:ext cx="457200" cy="6036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flipH="1" rot="10800000">
            <a:off x="4749075" y="564919"/>
            <a:ext cx="95100" cy="261600"/>
          </a:xfrm>
          <a:prstGeom prst="straightConnector1">
            <a:avLst/>
          </a:prstGeom>
          <a:noFill/>
          <a:ln cap="flat" cmpd="sng" w="9525">
            <a:solidFill>
              <a:srgbClr val="CFD8DC"/>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8" name="Shape 38"/>
        <p:cNvGrpSpPr/>
        <p:nvPr/>
      </p:nvGrpSpPr>
      <p:grpSpPr>
        <a:xfrm>
          <a:off x="0" y="0"/>
          <a:ext cx="0" cy="0"/>
          <a:chOff x="0" y="0"/>
          <a:chExt cx="0" cy="0"/>
        </a:xfrm>
      </p:grpSpPr>
      <p:sp>
        <p:nvSpPr>
          <p:cNvPr id="39" name="Google Shape;39;p5"/>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5"/>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1" name="Shape 41"/>
        <p:cNvGrpSpPr/>
        <p:nvPr/>
      </p:nvGrpSpPr>
      <p:grpSpPr>
        <a:xfrm>
          <a:off x="0" y="0"/>
          <a:ext cx="0" cy="0"/>
          <a:chOff x="0" y="0"/>
          <a:chExt cx="0" cy="0"/>
        </a:xfrm>
      </p:grpSpPr>
      <p:sp>
        <p:nvSpPr>
          <p:cNvPr id="42" name="Google Shape;42;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3" name="Google Shape;43;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4" name="Google Shape;44;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5" name="Shape 45"/>
        <p:cNvGrpSpPr/>
        <p:nvPr/>
      </p:nvGrpSpPr>
      <p:grpSpPr>
        <a:xfrm>
          <a:off x="0" y="0"/>
          <a:ext cx="0" cy="0"/>
          <a:chOff x="0" y="0"/>
          <a:chExt cx="0" cy="0"/>
        </a:xfrm>
      </p:grpSpPr>
      <p:sp>
        <p:nvSpPr>
          <p:cNvPr id="46" name="Google Shape;46;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7" name="Google Shape;47;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48" name="Google Shape;48;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49" name="Google Shape;49;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54" name="Shape 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ctrTitle"/>
          </p:nvPr>
        </p:nvSpPr>
        <p:spPr>
          <a:xfrm>
            <a:off x="1700175" y="1020284"/>
            <a:ext cx="5807400" cy="20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Quantitative Analysis</a:t>
            </a:r>
            <a:endParaRPr sz="4000"/>
          </a:p>
          <a:p>
            <a:pPr indent="0" lvl="0" marL="0" rtl="0" algn="l">
              <a:spcBef>
                <a:spcPts val="0"/>
              </a:spcBef>
              <a:spcAft>
                <a:spcPts val="0"/>
              </a:spcAft>
              <a:buNone/>
            </a:pPr>
            <a:r>
              <a:rPr lang="en" sz="4000"/>
              <a:t>&amp;</a:t>
            </a:r>
            <a:endParaRPr sz="4000"/>
          </a:p>
          <a:p>
            <a:pPr indent="0" lvl="0" marL="0" rtl="0" algn="l">
              <a:spcBef>
                <a:spcPts val="0"/>
              </a:spcBef>
              <a:spcAft>
                <a:spcPts val="0"/>
              </a:spcAft>
              <a:buNone/>
            </a:pPr>
            <a:r>
              <a:rPr lang="en" sz="4000"/>
              <a:t>Moving Averages</a:t>
            </a:r>
            <a:endParaRPr sz="4000"/>
          </a:p>
        </p:txBody>
      </p:sp>
      <p:sp>
        <p:nvSpPr>
          <p:cNvPr id="72" name="Google Shape;72;p14"/>
          <p:cNvSpPr txBox="1"/>
          <p:nvPr>
            <p:ph idx="4294967295" type="subTitle"/>
          </p:nvPr>
        </p:nvSpPr>
        <p:spPr>
          <a:xfrm>
            <a:off x="311700" y="32913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400">
                <a:latin typeface="Roboto Slab Regular"/>
                <a:ea typeface="Roboto Slab Regular"/>
                <a:cs typeface="Roboto Slab Regular"/>
                <a:sym typeface="Roboto Slab Regular"/>
              </a:rPr>
              <a:t>04/02/19 </a:t>
            </a:r>
            <a:r>
              <a:rPr lang="en" sz="2400">
                <a:latin typeface="Roboto Slab Regular"/>
                <a:ea typeface="Roboto Slab Regular"/>
                <a:cs typeface="Roboto Slab Regular"/>
                <a:sym typeface="Roboto Slab Regular"/>
              </a:rPr>
              <a:t>DSGT Workshop </a:t>
            </a:r>
            <a:endParaRPr sz="2400">
              <a:latin typeface="Roboto Slab Regular"/>
              <a:ea typeface="Roboto Slab Regular"/>
              <a:cs typeface="Roboto Slab Regular"/>
              <a:sym typeface="Roboto Slab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 Inference</a:t>
            </a:r>
            <a:endParaRPr/>
          </a:p>
        </p:txBody>
      </p:sp>
      <p:pic>
        <p:nvPicPr>
          <p:cNvPr id="126" name="Google Shape;126;p23"/>
          <p:cNvPicPr preferRelativeResize="0"/>
          <p:nvPr/>
        </p:nvPicPr>
        <p:blipFill>
          <a:blip r:embed="rId3">
            <a:alphaModFix/>
          </a:blip>
          <a:stretch>
            <a:fillRect/>
          </a:stretch>
        </p:blipFill>
        <p:spPr>
          <a:xfrm>
            <a:off x="1505113" y="705925"/>
            <a:ext cx="6438575" cy="1953950"/>
          </a:xfrm>
          <a:prstGeom prst="rect">
            <a:avLst/>
          </a:prstGeom>
          <a:noFill/>
          <a:ln>
            <a:noFill/>
          </a:ln>
        </p:spPr>
      </p:pic>
      <p:pic>
        <p:nvPicPr>
          <p:cNvPr id="127" name="Google Shape;127;p23"/>
          <p:cNvPicPr preferRelativeResize="0"/>
          <p:nvPr/>
        </p:nvPicPr>
        <p:blipFill>
          <a:blip r:embed="rId4">
            <a:alphaModFix/>
          </a:blip>
          <a:stretch>
            <a:fillRect/>
          </a:stretch>
        </p:blipFill>
        <p:spPr>
          <a:xfrm>
            <a:off x="1505125" y="2778050"/>
            <a:ext cx="6395524" cy="1998607"/>
          </a:xfrm>
          <a:prstGeom prst="rect">
            <a:avLst/>
          </a:prstGeom>
          <a:noFill/>
          <a:ln>
            <a:noFill/>
          </a:ln>
        </p:spPr>
      </p:pic>
      <p:pic>
        <p:nvPicPr>
          <p:cNvPr id="128" name="Google Shape;128;p23"/>
          <p:cNvPicPr preferRelativeResize="0"/>
          <p:nvPr/>
        </p:nvPicPr>
        <p:blipFill rotWithShape="1">
          <a:blip r:embed="rId5">
            <a:alphaModFix/>
          </a:blip>
          <a:srcRect b="0" l="0" r="47448" t="0"/>
          <a:stretch/>
        </p:blipFill>
        <p:spPr>
          <a:xfrm rot="-2699771">
            <a:off x="770834" y="1821448"/>
            <a:ext cx="913682" cy="500604"/>
          </a:xfrm>
          <a:prstGeom prst="rect">
            <a:avLst/>
          </a:prstGeom>
          <a:noFill/>
          <a:ln>
            <a:noFill/>
          </a:ln>
        </p:spPr>
      </p:pic>
      <p:sp>
        <p:nvSpPr>
          <p:cNvPr id="129" name="Google Shape;129;p23"/>
          <p:cNvSpPr txBox="1"/>
          <p:nvPr>
            <p:ph idx="1" type="body"/>
          </p:nvPr>
        </p:nvSpPr>
        <p:spPr>
          <a:xfrm>
            <a:off x="190918" y="2189525"/>
            <a:ext cx="1428600" cy="103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t>Population</a:t>
            </a:r>
            <a:r>
              <a:rPr lang="en" sz="1200"/>
              <a:t> (frequencies in millions of people)</a:t>
            </a:r>
            <a:endParaRPr b="1" sz="1200"/>
          </a:p>
        </p:txBody>
      </p:sp>
      <p:sp>
        <p:nvSpPr>
          <p:cNvPr id="130" name="Google Shape;130;p23"/>
          <p:cNvSpPr txBox="1"/>
          <p:nvPr>
            <p:ph idx="1" type="body"/>
          </p:nvPr>
        </p:nvSpPr>
        <p:spPr>
          <a:xfrm>
            <a:off x="7815650" y="2736075"/>
            <a:ext cx="1428600" cy="1039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b="1" sz="1200"/>
          </a:p>
          <a:p>
            <a:pPr indent="0" lvl="0" marL="0" rtl="0" algn="ctr">
              <a:spcBef>
                <a:spcPts val="600"/>
              </a:spcBef>
              <a:spcAft>
                <a:spcPts val="0"/>
              </a:spcAft>
              <a:buNone/>
            </a:pPr>
            <a:r>
              <a:rPr b="1" lang="en" sz="1200"/>
              <a:t>Sample</a:t>
            </a:r>
            <a:endParaRPr b="1" sz="1200"/>
          </a:p>
        </p:txBody>
      </p:sp>
      <p:pic>
        <p:nvPicPr>
          <p:cNvPr id="131" name="Google Shape;131;p23"/>
          <p:cNvPicPr preferRelativeResize="0"/>
          <p:nvPr/>
        </p:nvPicPr>
        <p:blipFill rotWithShape="1">
          <a:blip r:embed="rId5">
            <a:alphaModFix/>
          </a:blip>
          <a:srcRect b="0" l="0" r="47448" t="0"/>
          <a:stretch/>
        </p:blipFill>
        <p:spPr>
          <a:xfrm rot="7585679">
            <a:off x="7671785" y="3450847"/>
            <a:ext cx="913681" cy="5006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Testing</a:t>
            </a:r>
            <a:endParaRPr/>
          </a:p>
        </p:txBody>
      </p:sp>
      <p:sp>
        <p:nvSpPr>
          <p:cNvPr id="137" name="Google Shape;137;p24"/>
          <p:cNvSpPr txBox="1"/>
          <p:nvPr>
            <p:ph idx="1" type="body"/>
          </p:nvPr>
        </p:nvSpPr>
        <p:spPr>
          <a:xfrm>
            <a:off x="462600" y="785225"/>
            <a:ext cx="8218800" cy="4050300"/>
          </a:xfrm>
          <a:prstGeom prst="rect">
            <a:avLst/>
          </a:prstGeom>
          <a:noFill/>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Data</a:t>
            </a:r>
            <a:endParaRPr sz="1800"/>
          </a:p>
          <a:p>
            <a:pPr indent="-342900" lvl="0" marL="457200" rtl="0" algn="l">
              <a:spcBef>
                <a:spcPts val="0"/>
              </a:spcBef>
              <a:spcAft>
                <a:spcPts val="0"/>
              </a:spcAft>
              <a:buSzPts val="1800"/>
              <a:buChar char="◎"/>
            </a:pPr>
            <a:r>
              <a:rPr lang="en" sz="1800"/>
              <a:t>Assumptions</a:t>
            </a:r>
            <a:br>
              <a:rPr lang="en" sz="1800"/>
            </a:b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Testing</a:t>
            </a:r>
            <a:endParaRPr/>
          </a:p>
        </p:txBody>
      </p:sp>
      <p:pic>
        <p:nvPicPr>
          <p:cNvPr id="143" name="Google Shape;143;p25"/>
          <p:cNvPicPr preferRelativeResize="0"/>
          <p:nvPr/>
        </p:nvPicPr>
        <p:blipFill>
          <a:blip r:embed="rId3">
            <a:alphaModFix/>
          </a:blip>
          <a:stretch>
            <a:fillRect/>
          </a:stretch>
        </p:blipFill>
        <p:spPr>
          <a:xfrm>
            <a:off x="1505113" y="705925"/>
            <a:ext cx="6438575" cy="1953950"/>
          </a:xfrm>
          <a:prstGeom prst="rect">
            <a:avLst/>
          </a:prstGeom>
          <a:noFill/>
          <a:ln>
            <a:noFill/>
          </a:ln>
        </p:spPr>
      </p:pic>
      <p:pic>
        <p:nvPicPr>
          <p:cNvPr id="144" name="Google Shape;144;p25"/>
          <p:cNvPicPr preferRelativeResize="0"/>
          <p:nvPr/>
        </p:nvPicPr>
        <p:blipFill>
          <a:blip r:embed="rId4">
            <a:alphaModFix/>
          </a:blip>
          <a:stretch>
            <a:fillRect/>
          </a:stretch>
        </p:blipFill>
        <p:spPr>
          <a:xfrm>
            <a:off x="1505125" y="2778050"/>
            <a:ext cx="6395524" cy="1998607"/>
          </a:xfrm>
          <a:prstGeom prst="rect">
            <a:avLst/>
          </a:prstGeom>
          <a:noFill/>
          <a:ln>
            <a:noFill/>
          </a:ln>
        </p:spPr>
      </p:pic>
      <p:pic>
        <p:nvPicPr>
          <p:cNvPr id="145" name="Google Shape;145;p25"/>
          <p:cNvPicPr preferRelativeResize="0"/>
          <p:nvPr/>
        </p:nvPicPr>
        <p:blipFill rotWithShape="1">
          <a:blip r:embed="rId5">
            <a:alphaModFix/>
          </a:blip>
          <a:srcRect b="0" l="0" r="47448" t="0"/>
          <a:stretch/>
        </p:blipFill>
        <p:spPr>
          <a:xfrm rot="-2699771">
            <a:off x="770834" y="1821448"/>
            <a:ext cx="913682" cy="500604"/>
          </a:xfrm>
          <a:prstGeom prst="rect">
            <a:avLst/>
          </a:prstGeom>
          <a:noFill/>
          <a:ln>
            <a:noFill/>
          </a:ln>
        </p:spPr>
      </p:pic>
      <p:sp>
        <p:nvSpPr>
          <p:cNvPr id="146" name="Google Shape;146;p25"/>
          <p:cNvSpPr txBox="1"/>
          <p:nvPr>
            <p:ph idx="1" type="body"/>
          </p:nvPr>
        </p:nvSpPr>
        <p:spPr>
          <a:xfrm>
            <a:off x="190918" y="2189525"/>
            <a:ext cx="1428600" cy="103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t>Population</a:t>
            </a:r>
            <a:r>
              <a:rPr lang="en" sz="1200"/>
              <a:t> (frequencies in millions of people)</a:t>
            </a:r>
            <a:endParaRPr b="1" sz="1200"/>
          </a:p>
        </p:txBody>
      </p:sp>
      <p:sp>
        <p:nvSpPr>
          <p:cNvPr id="147" name="Google Shape;147;p25"/>
          <p:cNvSpPr txBox="1"/>
          <p:nvPr>
            <p:ph idx="1" type="body"/>
          </p:nvPr>
        </p:nvSpPr>
        <p:spPr>
          <a:xfrm>
            <a:off x="7815650" y="2736075"/>
            <a:ext cx="1428600" cy="1039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b="1" sz="1200"/>
          </a:p>
          <a:p>
            <a:pPr indent="0" lvl="0" marL="0" rtl="0" algn="ctr">
              <a:spcBef>
                <a:spcPts val="600"/>
              </a:spcBef>
              <a:spcAft>
                <a:spcPts val="0"/>
              </a:spcAft>
              <a:buNone/>
            </a:pPr>
            <a:r>
              <a:rPr b="1" lang="en" sz="1200"/>
              <a:t>Sample</a:t>
            </a:r>
            <a:endParaRPr b="1" sz="1200"/>
          </a:p>
        </p:txBody>
      </p:sp>
      <p:pic>
        <p:nvPicPr>
          <p:cNvPr id="148" name="Google Shape;148;p25"/>
          <p:cNvPicPr preferRelativeResize="0"/>
          <p:nvPr/>
        </p:nvPicPr>
        <p:blipFill rotWithShape="1">
          <a:blip r:embed="rId5">
            <a:alphaModFix/>
          </a:blip>
          <a:srcRect b="0" l="0" r="47448" t="0"/>
          <a:stretch/>
        </p:blipFill>
        <p:spPr>
          <a:xfrm rot="7585679">
            <a:off x="7671785" y="3450847"/>
            <a:ext cx="913681" cy="500604"/>
          </a:xfrm>
          <a:prstGeom prst="rect">
            <a:avLst/>
          </a:prstGeom>
          <a:noFill/>
          <a:ln>
            <a:noFill/>
          </a:ln>
        </p:spPr>
      </p:pic>
      <p:sp>
        <p:nvSpPr>
          <p:cNvPr id="149" name="Google Shape;149;p25"/>
          <p:cNvSpPr/>
          <p:nvPr/>
        </p:nvSpPr>
        <p:spPr>
          <a:xfrm>
            <a:off x="2535384" y="3380716"/>
            <a:ext cx="653100" cy="4842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7342909" y="3339141"/>
            <a:ext cx="653100" cy="4842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2535384" y="4217341"/>
            <a:ext cx="653100" cy="4842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7342909" y="4217341"/>
            <a:ext cx="653100" cy="4842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txBox="1"/>
          <p:nvPr>
            <p:ph idx="1" type="body"/>
          </p:nvPr>
        </p:nvSpPr>
        <p:spPr>
          <a:xfrm>
            <a:off x="2123225" y="2467900"/>
            <a:ext cx="1542900" cy="4842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sz="1200">
                <a:solidFill>
                  <a:schemeClr val="accent1"/>
                </a:solidFill>
              </a:rPr>
              <a:t>f</a:t>
            </a:r>
            <a:r>
              <a:rPr b="1" baseline="-25000" lang="en" sz="1200">
                <a:solidFill>
                  <a:schemeClr val="accent1"/>
                </a:solidFill>
              </a:rPr>
              <a:t>0</a:t>
            </a:r>
            <a:r>
              <a:rPr b="1" lang="en" sz="1200">
                <a:solidFill>
                  <a:schemeClr val="accent1"/>
                </a:solidFill>
              </a:rPr>
              <a:t> = cell count = 181</a:t>
            </a:r>
            <a:endParaRPr b="1" sz="1200">
              <a:solidFill>
                <a:schemeClr val="accent1"/>
              </a:solidFill>
            </a:endParaRPr>
          </a:p>
        </p:txBody>
      </p:sp>
      <p:sp>
        <p:nvSpPr>
          <p:cNvPr id="154" name="Google Shape;154;p25"/>
          <p:cNvSpPr txBox="1"/>
          <p:nvPr>
            <p:ph idx="1" type="body"/>
          </p:nvPr>
        </p:nvSpPr>
        <p:spPr>
          <a:xfrm>
            <a:off x="5758900" y="2242550"/>
            <a:ext cx="3308700" cy="7026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sz="1200">
                <a:solidFill>
                  <a:schemeClr val="accent6"/>
                </a:solidFill>
              </a:rPr>
              <a:t>f</a:t>
            </a:r>
            <a:r>
              <a:rPr b="1" baseline="-25000" lang="en" sz="1200">
                <a:solidFill>
                  <a:schemeClr val="accent6"/>
                </a:solidFill>
              </a:rPr>
              <a:t>e</a:t>
            </a:r>
            <a:r>
              <a:rPr b="1" lang="en" sz="1200">
                <a:solidFill>
                  <a:schemeClr val="accent6"/>
                </a:solidFill>
              </a:rPr>
              <a:t> = (row total)*(col total)/(total sample size) </a:t>
            </a:r>
            <a:endParaRPr b="1" sz="1200">
              <a:solidFill>
                <a:schemeClr val="accent6"/>
              </a:solidFill>
            </a:endParaRPr>
          </a:p>
          <a:p>
            <a:pPr indent="0" lvl="0" marL="0" rtl="0" algn="l">
              <a:spcBef>
                <a:spcPts val="600"/>
              </a:spcBef>
              <a:spcAft>
                <a:spcPts val="0"/>
              </a:spcAft>
              <a:buNone/>
            </a:pPr>
            <a:r>
              <a:rPr b="1" lang="en" sz="1200">
                <a:solidFill>
                  <a:schemeClr val="accent6"/>
                </a:solidFill>
              </a:rPr>
              <a:t>     = 364*1121/2344</a:t>
            </a:r>
            <a:endParaRPr b="1" sz="1200">
              <a:solidFill>
                <a:schemeClr val="accent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Testing</a:t>
            </a:r>
            <a:endParaRPr/>
          </a:p>
        </p:txBody>
      </p:sp>
      <p:sp>
        <p:nvSpPr>
          <p:cNvPr id="160" name="Google Shape;160;p26"/>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Data</a:t>
            </a:r>
            <a:endParaRPr sz="1800"/>
          </a:p>
          <a:p>
            <a:pPr indent="-342900" lvl="0" marL="457200" rtl="0" algn="l">
              <a:spcBef>
                <a:spcPts val="0"/>
              </a:spcBef>
              <a:spcAft>
                <a:spcPts val="0"/>
              </a:spcAft>
              <a:buSzPts val="1800"/>
              <a:buChar char="◎"/>
            </a:pPr>
            <a:r>
              <a:rPr lang="en" sz="1800"/>
              <a:t>Assumptions</a:t>
            </a:r>
            <a:endParaRPr sz="1800"/>
          </a:p>
          <a:p>
            <a:pPr indent="-342900" lvl="0" marL="457200" rtl="0" algn="l">
              <a:spcBef>
                <a:spcPts val="0"/>
              </a:spcBef>
              <a:spcAft>
                <a:spcPts val="0"/>
              </a:spcAft>
              <a:buSzPts val="1800"/>
              <a:buChar char="◎"/>
            </a:pPr>
            <a:r>
              <a:rPr lang="en" sz="1800"/>
              <a:t>Hypothesis</a:t>
            </a:r>
            <a:br>
              <a:rPr lang="en" sz="1800"/>
            </a:br>
            <a:r>
              <a:rPr lang="en" sz="1800">
                <a:solidFill>
                  <a:schemeClr val="accent1"/>
                </a:solidFill>
              </a:rPr>
              <a:t>Null hypothesis H</a:t>
            </a:r>
            <a:r>
              <a:rPr baseline="-25000" lang="en" sz="1800">
                <a:solidFill>
                  <a:schemeClr val="accent1"/>
                </a:solidFill>
              </a:rPr>
              <a:t>0</a:t>
            </a:r>
            <a:r>
              <a:rPr lang="en" sz="1800">
                <a:solidFill>
                  <a:schemeClr val="accent1"/>
                </a:solidFill>
              </a:rPr>
              <a:t>: T</a:t>
            </a:r>
            <a:r>
              <a:rPr lang="en" sz="1800">
                <a:solidFill>
                  <a:schemeClr val="accent1"/>
                </a:solidFill>
              </a:rPr>
              <a:t>he two variables are statistically independent in the population.</a:t>
            </a:r>
            <a:br>
              <a:rPr lang="en" sz="1800">
                <a:solidFill>
                  <a:schemeClr val="accent1"/>
                </a:solidFill>
              </a:rPr>
            </a:br>
            <a:r>
              <a:rPr lang="en" sz="1800">
                <a:solidFill>
                  <a:schemeClr val="accent1"/>
                </a:solidFill>
              </a:rPr>
              <a:t>A</a:t>
            </a:r>
            <a:r>
              <a:rPr lang="en" sz="1800">
                <a:solidFill>
                  <a:schemeClr val="accent1"/>
                </a:solidFill>
              </a:rPr>
              <a:t>lternative hypothesis H</a:t>
            </a:r>
            <a:r>
              <a:rPr baseline="-25000" lang="en" sz="1800">
                <a:solidFill>
                  <a:schemeClr val="accent1"/>
                </a:solidFill>
              </a:rPr>
              <a:t>a </a:t>
            </a:r>
            <a:r>
              <a:rPr lang="en" sz="1800">
                <a:solidFill>
                  <a:schemeClr val="accent1"/>
                </a:solidFill>
              </a:rPr>
              <a:t>: The variables are dependent in the population.</a:t>
            </a:r>
            <a:endParaRPr sz="1800">
              <a:solidFill>
                <a:schemeClr val="accent1"/>
              </a:solidFill>
            </a:endParaRPr>
          </a:p>
          <a:p>
            <a:pPr indent="-342900" lvl="0" marL="457200" rtl="0" algn="l">
              <a:spcBef>
                <a:spcPts val="0"/>
              </a:spcBef>
              <a:spcAft>
                <a:spcPts val="0"/>
              </a:spcAft>
              <a:buSzPts val="1800"/>
              <a:buChar char="◎"/>
            </a:pPr>
            <a:r>
              <a:rPr lang="en" sz="1800"/>
              <a:t>Test Statistics</a:t>
            </a:r>
            <a:br>
              <a:rPr lang="en" sz="1800"/>
            </a:br>
            <a:endParaRPr sz="1800"/>
          </a:p>
        </p:txBody>
      </p:sp>
      <p:pic>
        <p:nvPicPr>
          <p:cNvPr id="161" name="Google Shape;161;p26"/>
          <p:cNvPicPr preferRelativeResize="0"/>
          <p:nvPr/>
        </p:nvPicPr>
        <p:blipFill>
          <a:blip r:embed="rId3">
            <a:alphaModFix/>
          </a:blip>
          <a:stretch>
            <a:fillRect/>
          </a:stretch>
        </p:blipFill>
        <p:spPr>
          <a:xfrm>
            <a:off x="1072850" y="2979875"/>
            <a:ext cx="3561499" cy="1418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Testing: Sampling Distribution</a:t>
            </a:r>
            <a:endParaRPr/>
          </a:p>
        </p:txBody>
      </p:sp>
      <p:grpSp>
        <p:nvGrpSpPr>
          <p:cNvPr id="167" name="Google Shape;167;p27"/>
          <p:cNvGrpSpPr/>
          <p:nvPr/>
        </p:nvGrpSpPr>
        <p:grpSpPr>
          <a:xfrm>
            <a:off x="668522" y="846175"/>
            <a:ext cx="3419850" cy="3647300"/>
            <a:chOff x="462597" y="858950"/>
            <a:chExt cx="3419850" cy="3647300"/>
          </a:xfrm>
        </p:grpSpPr>
        <p:pic>
          <p:nvPicPr>
            <p:cNvPr id="168" name="Google Shape;168;p27"/>
            <p:cNvPicPr preferRelativeResize="0"/>
            <p:nvPr/>
          </p:nvPicPr>
          <p:blipFill>
            <a:blip r:embed="rId3">
              <a:alphaModFix/>
            </a:blip>
            <a:stretch>
              <a:fillRect/>
            </a:stretch>
          </p:blipFill>
          <p:spPr>
            <a:xfrm>
              <a:off x="462597" y="858950"/>
              <a:ext cx="3419850" cy="3647300"/>
            </a:xfrm>
            <a:prstGeom prst="rect">
              <a:avLst/>
            </a:prstGeom>
            <a:noFill/>
            <a:ln>
              <a:noFill/>
            </a:ln>
          </p:spPr>
        </p:pic>
        <p:sp>
          <p:nvSpPr>
            <p:cNvPr id="169" name="Google Shape;169;p27"/>
            <p:cNvSpPr/>
            <p:nvPr/>
          </p:nvSpPr>
          <p:spPr>
            <a:xfrm>
              <a:off x="2658225" y="2712850"/>
              <a:ext cx="291300" cy="99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 name="Google Shape;170;p27"/>
          <p:cNvPicPr preferRelativeResize="0"/>
          <p:nvPr/>
        </p:nvPicPr>
        <p:blipFill>
          <a:blip r:embed="rId4">
            <a:alphaModFix/>
          </a:blip>
          <a:stretch>
            <a:fillRect/>
          </a:stretch>
        </p:blipFill>
        <p:spPr>
          <a:xfrm>
            <a:off x="4331825" y="952493"/>
            <a:ext cx="4143650" cy="3350549"/>
          </a:xfrm>
          <a:prstGeom prst="rect">
            <a:avLst/>
          </a:prstGeom>
          <a:noFill/>
          <a:ln>
            <a:noFill/>
          </a:ln>
        </p:spPr>
      </p:pic>
      <p:sp>
        <p:nvSpPr>
          <p:cNvPr id="171" name="Google Shape;171;p27"/>
          <p:cNvSpPr txBox="1"/>
          <p:nvPr>
            <p:ph idx="1" type="body"/>
          </p:nvPr>
        </p:nvSpPr>
        <p:spPr>
          <a:xfrm>
            <a:off x="6469075" y="952500"/>
            <a:ext cx="2006400" cy="124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300"/>
              <a:t>For the </a:t>
            </a:r>
            <a:r>
              <a:rPr b="1" lang="en" sz="1300"/>
              <a:t>χ</a:t>
            </a:r>
            <a:r>
              <a:rPr b="1" baseline="30000" lang="en" sz="1300"/>
              <a:t>2</a:t>
            </a:r>
            <a:r>
              <a:rPr b="1" lang="en" sz="1300"/>
              <a:t> test statistic of</a:t>
            </a:r>
            <a:r>
              <a:rPr b="1" lang="en" sz="1300"/>
              <a:t> </a:t>
            </a:r>
            <a:r>
              <a:rPr b="1" lang="en" sz="1300"/>
              <a:t>independence:</a:t>
            </a:r>
            <a:endParaRPr b="1" sz="1300"/>
          </a:p>
          <a:p>
            <a:pPr indent="0" lvl="0" marL="0" rtl="0" algn="l">
              <a:spcBef>
                <a:spcPts val="600"/>
              </a:spcBef>
              <a:spcAft>
                <a:spcPts val="0"/>
              </a:spcAft>
              <a:buNone/>
            </a:pPr>
            <a:r>
              <a:rPr lang="en" sz="1300"/>
              <a:t>df (degrees of freedom)</a:t>
            </a:r>
            <a:endParaRPr sz="1300"/>
          </a:p>
          <a:p>
            <a:pPr indent="0" lvl="0" marL="0" rtl="0" algn="l">
              <a:spcBef>
                <a:spcPts val="600"/>
              </a:spcBef>
              <a:spcAft>
                <a:spcPts val="0"/>
              </a:spcAft>
              <a:buClr>
                <a:schemeClr val="dk1"/>
              </a:buClr>
              <a:buSzPts val="1100"/>
              <a:buFont typeface="Arial"/>
              <a:buNone/>
            </a:pPr>
            <a:r>
              <a:rPr lang="en" sz="1300"/>
              <a:t>= (R − 1)(C − 1) </a:t>
            </a:r>
            <a:r>
              <a:rPr b="1" lang="en" sz="1300"/>
              <a:t>		</a:t>
            </a:r>
            <a:endParaRPr b="1" sz="1300"/>
          </a:p>
          <a:p>
            <a:pPr indent="0" lvl="0" marL="0" rtl="0" algn="l">
              <a:spcBef>
                <a:spcPts val="600"/>
              </a:spcBef>
              <a:spcAft>
                <a:spcPts val="0"/>
              </a:spcAft>
              <a:buClr>
                <a:schemeClr val="dk1"/>
              </a:buClr>
              <a:buSzPts val="1100"/>
              <a:buFont typeface="Arial"/>
              <a:buNone/>
            </a:pPr>
            <a:r>
              <a:rPr b="1" lang="en" sz="1300"/>
              <a:t>			</a:t>
            </a:r>
            <a:endParaRPr b="1" sz="1300"/>
          </a:p>
          <a:p>
            <a:pPr indent="0" lvl="0" marL="0" rtl="0" algn="l">
              <a:spcBef>
                <a:spcPts val="600"/>
              </a:spcBef>
              <a:spcAft>
                <a:spcPts val="0"/>
              </a:spcAft>
              <a:buClr>
                <a:schemeClr val="dk1"/>
              </a:buClr>
              <a:buSzPts val="1100"/>
              <a:buFont typeface="Arial"/>
              <a:buNone/>
            </a:pPr>
            <a:r>
              <a:rPr b="1" lang="en" sz="1300"/>
              <a:t>		</a:t>
            </a:r>
            <a:endParaRPr b="1" sz="1300"/>
          </a:p>
          <a:p>
            <a:pPr indent="0" lvl="0" marL="0" rtl="0" algn="l">
              <a:spcBef>
                <a:spcPts val="600"/>
              </a:spcBef>
              <a:spcAft>
                <a:spcPts val="0"/>
              </a:spcAft>
              <a:buNone/>
            </a:pPr>
            <a:r>
              <a:t/>
            </a:r>
            <a:endParaRPr b="1"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Testing: P-value</a:t>
            </a:r>
            <a:endParaRPr/>
          </a:p>
        </p:txBody>
      </p:sp>
      <p:sp>
        <p:nvSpPr>
          <p:cNvPr id="177" name="Google Shape;177;p28"/>
          <p:cNvSpPr txBox="1"/>
          <p:nvPr>
            <p:ph idx="1" type="body"/>
          </p:nvPr>
        </p:nvSpPr>
        <p:spPr>
          <a:xfrm>
            <a:off x="4572000" y="785225"/>
            <a:ext cx="4109400" cy="405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Recall:</a:t>
            </a:r>
            <a:endParaRPr sz="1800"/>
          </a:p>
          <a:p>
            <a:pPr indent="0" lvl="0" marL="0" rtl="0" algn="l">
              <a:spcBef>
                <a:spcPts val="600"/>
              </a:spcBef>
              <a:spcAft>
                <a:spcPts val="0"/>
              </a:spcAft>
              <a:buClr>
                <a:schemeClr val="dk1"/>
              </a:buClr>
              <a:buSzPts val="1100"/>
              <a:buFont typeface="Arial"/>
              <a:buNone/>
            </a:pPr>
            <a:r>
              <a:rPr lang="en" sz="1800"/>
              <a:t>P-value is the probability of obtaining a test statistic which provides stronger evidence </a:t>
            </a:r>
            <a:r>
              <a:rPr lang="en" sz="1800">
                <a:solidFill>
                  <a:srgbClr val="FF0000"/>
                </a:solidFill>
              </a:rPr>
              <a:t>against the null hypothesis</a:t>
            </a:r>
            <a:r>
              <a:rPr lang="en" sz="1800"/>
              <a:t> (and </a:t>
            </a:r>
            <a:r>
              <a:rPr lang="en" sz="1800">
                <a:solidFill>
                  <a:srgbClr val="FF0000"/>
                </a:solidFill>
              </a:rPr>
              <a:t>in the direction of the alternative hypothesis</a:t>
            </a:r>
            <a:r>
              <a:rPr lang="en" sz="1800"/>
              <a:t>) as the value of the test statistic in the sample actually observed</a:t>
            </a:r>
            <a:endParaRPr sz="1800"/>
          </a:p>
          <a:p>
            <a:pPr indent="0" lvl="0" marL="0" rtl="0" algn="l">
              <a:spcBef>
                <a:spcPts val="600"/>
              </a:spcBef>
              <a:spcAft>
                <a:spcPts val="0"/>
              </a:spcAft>
              <a:buNone/>
            </a:pPr>
            <a:r>
              <a:t/>
            </a:r>
            <a:endParaRPr sz="1800"/>
          </a:p>
        </p:txBody>
      </p:sp>
      <p:pic>
        <p:nvPicPr>
          <p:cNvPr id="178" name="Google Shape;178;p28"/>
          <p:cNvPicPr preferRelativeResize="0"/>
          <p:nvPr/>
        </p:nvPicPr>
        <p:blipFill>
          <a:blip r:embed="rId3">
            <a:alphaModFix/>
          </a:blip>
          <a:stretch>
            <a:fillRect/>
          </a:stretch>
        </p:blipFill>
        <p:spPr>
          <a:xfrm>
            <a:off x="453350" y="743982"/>
            <a:ext cx="3954385" cy="41327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Graphical Method</a:t>
            </a:r>
            <a:endParaRPr/>
          </a:p>
        </p:txBody>
      </p:sp>
      <p:pic>
        <p:nvPicPr>
          <p:cNvPr id="184" name="Google Shape;184;p29"/>
          <p:cNvPicPr preferRelativeResize="0"/>
          <p:nvPr/>
        </p:nvPicPr>
        <p:blipFill>
          <a:blip r:embed="rId3">
            <a:alphaModFix/>
          </a:blip>
          <a:stretch>
            <a:fillRect/>
          </a:stretch>
        </p:blipFill>
        <p:spPr>
          <a:xfrm>
            <a:off x="1763138" y="858320"/>
            <a:ext cx="5617717" cy="41327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Graphical Method</a:t>
            </a:r>
            <a:endParaRPr/>
          </a:p>
        </p:txBody>
      </p:sp>
      <p:pic>
        <p:nvPicPr>
          <p:cNvPr id="190" name="Google Shape;190;p30"/>
          <p:cNvPicPr preferRelativeResize="0"/>
          <p:nvPr/>
        </p:nvPicPr>
        <p:blipFill>
          <a:blip r:embed="rId3">
            <a:alphaModFix/>
          </a:blip>
          <a:stretch>
            <a:fillRect/>
          </a:stretch>
        </p:blipFill>
        <p:spPr>
          <a:xfrm>
            <a:off x="1889538" y="805870"/>
            <a:ext cx="5364913" cy="41327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Association</a:t>
            </a:r>
            <a:endParaRPr/>
          </a:p>
        </p:txBody>
      </p:sp>
      <p:pic>
        <p:nvPicPr>
          <p:cNvPr id="196" name="Google Shape;196;p31"/>
          <p:cNvPicPr preferRelativeResize="0"/>
          <p:nvPr/>
        </p:nvPicPr>
        <p:blipFill>
          <a:blip r:embed="rId3">
            <a:alphaModFix/>
          </a:blip>
          <a:stretch>
            <a:fillRect/>
          </a:stretch>
        </p:blipFill>
        <p:spPr>
          <a:xfrm>
            <a:off x="1722963" y="777550"/>
            <a:ext cx="5698074" cy="4166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Association</a:t>
            </a:r>
            <a:endParaRPr/>
          </a:p>
        </p:txBody>
      </p:sp>
      <p:grpSp>
        <p:nvGrpSpPr>
          <p:cNvPr id="202" name="Google Shape;202;p32"/>
          <p:cNvGrpSpPr/>
          <p:nvPr/>
        </p:nvGrpSpPr>
        <p:grpSpPr>
          <a:xfrm>
            <a:off x="1135500" y="858325"/>
            <a:ext cx="6873006" cy="4075776"/>
            <a:chOff x="1420225" y="705925"/>
            <a:chExt cx="6873006" cy="4075776"/>
          </a:xfrm>
        </p:grpSpPr>
        <p:pic>
          <p:nvPicPr>
            <p:cNvPr id="203" name="Google Shape;203;p32"/>
            <p:cNvPicPr preferRelativeResize="0"/>
            <p:nvPr/>
          </p:nvPicPr>
          <p:blipFill rotWithShape="1">
            <a:blip r:embed="rId3">
              <a:alphaModFix/>
            </a:blip>
            <a:srcRect b="66806" l="0" r="0" t="0"/>
            <a:stretch/>
          </p:blipFill>
          <p:spPr>
            <a:xfrm>
              <a:off x="1420225" y="705932"/>
              <a:ext cx="4395450" cy="1905450"/>
            </a:xfrm>
            <a:prstGeom prst="rect">
              <a:avLst/>
            </a:prstGeom>
            <a:noFill/>
            <a:ln>
              <a:noFill/>
            </a:ln>
          </p:spPr>
        </p:pic>
        <p:pic>
          <p:nvPicPr>
            <p:cNvPr id="204" name="Google Shape;204;p32"/>
            <p:cNvPicPr preferRelativeResize="0"/>
            <p:nvPr/>
          </p:nvPicPr>
          <p:blipFill rotWithShape="1">
            <a:blip r:embed="rId3">
              <a:alphaModFix/>
            </a:blip>
            <a:srcRect b="33616" l="0" r="56190" t="33188"/>
            <a:stretch/>
          </p:blipFill>
          <p:spPr>
            <a:xfrm>
              <a:off x="6367630" y="705925"/>
              <a:ext cx="1925601" cy="1905450"/>
            </a:xfrm>
            <a:prstGeom prst="rect">
              <a:avLst/>
            </a:prstGeom>
            <a:noFill/>
            <a:ln>
              <a:noFill/>
            </a:ln>
          </p:spPr>
        </p:pic>
        <p:pic>
          <p:nvPicPr>
            <p:cNvPr id="205" name="Google Shape;205;p32"/>
            <p:cNvPicPr preferRelativeResize="0"/>
            <p:nvPr/>
          </p:nvPicPr>
          <p:blipFill rotWithShape="1">
            <a:blip r:embed="rId3">
              <a:alphaModFix/>
            </a:blip>
            <a:srcRect b="32971" l="55849" r="0" t="33093"/>
            <a:stretch/>
          </p:blipFill>
          <p:spPr>
            <a:xfrm>
              <a:off x="1420225" y="2833625"/>
              <a:ext cx="1940626" cy="1948074"/>
            </a:xfrm>
            <a:prstGeom prst="rect">
              <a:avLst/>
            </a:prstGeom>
            <a:noFill/>
            <a:ln>
              <a:noFill/>
            </a:ln>
          </p:spPr>
        </p:pic>
        <p:pic>
          <p:nvPicPr>
            <p:cNvPr id="206" name="Google Shape;206;p32"/>
            <p:cNvPicPr preferRelativeResize="0"/>
            <p:nvPr/>
          </p:nvPicPr>
          <p:blipFill rotWithShape="1">
            <a:blip r:embed="rId3">
              <a:alphaModFix/>
            </a:blip>
            <a:srcRect b="0" l="0" r="0" t="66063"/>
            <a:stretch/>
          </p:blipFill>
          <p:spPr>
            <a:xfrm>
              <a:off x="3894984" y="2833627"/>
              <a:ext cx="4395450" cy="1948074"/>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Quantitative vs Qualitative</a:t>
            </a:r>
            <a:endParaRPr/>
          </a:p>
        </p:txBody>
      </p:sp>
      <p:pic>
        <p:nvPicPr>
          <p:cNvPr id="78" name="Google Shape;78;p15"/>
          <p:cNvPicPr preferRelativeResize="0"/>
          <p:nvPr/>
        </p:nvPicPr>
        <p:blipFill>
          <a:blip r:embed="rId3">
            <a:alphaModFix/>
          </a:blip>
          <a:stretch>
            <a:fillRect/>
          </a:stretch>
        </p:blipFill>
        <p:spPr>
          <a:xfrm>
            <a:off x="955238" y="869775"/>
            <a:ext cx="7233532" cy="3942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Covariance and Correlation</a:t>
            </a:r>
            <a:endParaRPr/>
          </a:p>
        </p:txBody>
      </p:sp>
      <p:sp>
        <p:nvSpPr>
          <p:cNvPr id="212" name="Google Shape;212;p33"/>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Variance</a:t>
            </a:r>
            <a:br>
              <a:rPr lang="en" sz="1800"/>
            </a:br>
            <a:br>
              <a:rPr lang="en" sz="1800"/>
            </a:br>
            <a:br>
              <a:rPr lang="en" sz="1800"/>
            </a:br>
            <a:br>
              <a:rPr lang="en" sz="1800"/>
            </a:br>
            <a:endParaRPr sz="1800"/>
          </a:p>
          <a:p>
            <a:pPr indent="-342900" lvl="0" marL="457200" rtl="0" algn="l">
              <a:spcBef>
                <a:spcPts val="0"/>
              </a:spcBef>
              <a:spcAft>
                <a:spcPts val="0"/>
              </a:spcAft>
              <a:buSzPts val="1800"/>
              <a:buChar char="◎"/>
            </a:pPr>
            <a:r>
              <a:rPr lang="en" sz="1800"/>
              <a:t>Covariance</a:t>
            </a:r>
            <a:br>
              <a:rPr lang="en" sz="1800"/>
            </a:br>
            <a:br>
              <a:rPr lang="en" sz="1800"/>
            </a:br>
            <a:br>
              <a:rPr lang="en" sz="1800"/>
            </a:br>
            <a:endParaRPr sz="1800"/>
          </a:p>
          <a:p>
            <a:pPr indent="-342900" lvl="0" marL="457200" rtl="0" algn="l">
              <a:spcBef>
                <a:spcPts val="0"/>
              </a:spcBef>
              <a:spcAft>
                <a:spcPts val="0"/>
              </a:spcAft>
              <a:buSzPts val="1800"/>
              <a:buChar char="◎"/>
            </a:pPr>
            <a:r>
              <a:rPr lang="en" sz="1800"/>
              <a:t>Correlation Coefficient</a:t>
            </a:r>
            <a:br>
              <a:rPr lang="en" sz="1800"/>
            </a:br>
            <a:br>
              <a:rPr lang="en" sz="1800"/>
            </a:br>
            <a:br>
              <a:rPr lang="en" sz="1800"/>
            </a:br>
            <a:endParaRPr sz="1800"/>
          </a:p>
        </p:txBody>
      </p:sp>
      <p:grpSp>
        <p:nvGrpSpPr>
          <p:cNvPr id="213" name="Google Shape;213;p33"/>
          <p:cNvGrpSpPr/>
          <p:nvPr/>
        </p:nvGrpSpPr>
        <p:grpSpPr>
          <a:xfrm>
            <a:off x="1491809" y="1339380"/>
            <a:ext cx="4653325" cy="901993"/>
            <a:chOff x="992300" y="1384946"/>
            <a:chExt cx="4160326" cy="806575"/>
          </a:xfrm>
        </p:grpSpPr>
        <p:pic>
          <p:nvPicPr>
            <p:cNvPr id="214" name="Google Shape;214;p33"/>
            <p:cNvPicPr preferRelativeResize="0"/>
            <p:nvPr/>
          </p:nvPicPr>
          <p:blipFill>
            <a:blip r:embed="rId3">
              <a:alphaModFix/>
            </a:blip>
            <a:stretch>
              <a:fillRect/>
            </a:stretch>
          </p:blipFill>
          <p:spPr>
            <a:xfrm>
              <a:off x="992300" y="1384946"/>
              <a:ext cx="4160326" cy="806575"/>
            </a:xfrm>
            <a:prstGeom prst="rect">
              <a:avLst/>
            </a:prstGeom>
            <a:noFill/>
            <a:ln>
              <a:noFill/>
            </a:ln>
          </p:spPr>
        </p:pic>
        <p:sp>
          <p:nvSpPr>
            <p:cNvPr id="215" name="Google Shape;215;p33"/>
            <p:cNvSpPr/>
            <p:nvPr/>
          </p:nvSpPr>
          <p:spPr>
            <a:xfrm>
              <a:off x="2904025" y="1720575"/>
              <a:ext cx="345900" cy="2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6" name="Google Shape;216;p33"/>
          <p:cNvPicPr preferRelativeResize="0"/>
          <p:nvPr/>
        </p:nvPicPr>
        <p:blipFill rotWithShape="1">
          <a:blip r:embed="rId4">
            <a:alphaModFix/>
          </a:blip>
          <a:srcRect b="19132" l="0" r="0" t="10425"/>
          <a:stretch/>
        </p:blipFill>
        <p:spPr>
          <a:xfrm>
            <a:off x="1491775" y="2657525"/>
            <a:ext cx="3170401" cy="702600"/>
          </a:xfrm>
          <a:prstGeom prst="rect">
            <a:avLst/>
          </a:prstGeom>
          <a:noFill/>
          <a:ln>
            <a:noFill/>
          </a:ln>
        </p:spPr>
      </p:pic>
      <p:pic>
        <p:nvPicPr>
          <p:cNvPr id="217" name="Google Shape;217;p33"/>
          <p:cNvPicPr preferRelativeResize="0"/>
          <p:nvPr/>
        </p:nvPicPr>
        <p:blipFill rotWithShape="1">
          <a:blip r:embed="rId5">
            <a:alphaModFix/>
          </a:blip>
          <a:srcRect b="7876" l="0" r="0" t="0"/>
          <a:stretch/>
        </p:blipFill>
        <p:spPr>
          <a:xfrm>
            <a:off x="1492125" y="3776275"/>
            <a:ext cx="4940551" cy="105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Simple Linear Regression Model</a:t>
            </a:r>
            <a:endParaRPr/>
          </a:p>
        </p:txBody>
      </p:sp>
      <p:sp>
        <p:nvSpPr>
          <p:cNvPr id="223" name="Google Shape;223;p34"/>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Model</a:t>
            </a:r>
            <a:br>
              <a:rPr lang="en" sz="1800"/>
            </a:br>
            <a:br>
              <a:rPr lang="en" sz="1800"/>
            </a:br>
            <a:br>
              <a:rPr lang="en" sz="1800"/>
            </a:br>
            <a:endParaRPr sz="1800"/>
          </a:p>
          <a:p>
            <a:pPr indent="-342900" lvl="0" marL="457200" rtl="0" algn="l">
              <a:spcBef>
                <a:spcPts val="0"/>
              </a:spcBef>
              <a:spcAft>
                <a:spcPts val="0"/>
              </a:spcAft>
              <a:buSzPts val="1800"/>
              <a:buChar char="◎"/>
            </a:pPr>
            <a:r>
              <a:rPr lang="en" sz="1800"/>
              <a:t>Estimation</a:t>
            </a:r>
            <a:br>
              <a:rPr lang="en" sz="1800"/>
            </a:br>
            <a:br>
              <a:rPr lang="en" sz="1800"/>
            </a:br>
            <a:br>
              <a:rPr lang="en" sz="1800"/>
            </a:br>
            <a:endParaRPr sz="1800"/>
          </a:p>
          <a:p>
            <a:pPr indent="-342900" lvl="0" marL="457200" rtl="0" algn="l">
              <a:spcBef>
                <a:spcPts val="0"/>
              </a:spcBef>
              <a:spcAft>
                <a:spcPts val="0"/>
              </a:spcAft>
              <a:buSzPts val="1800"/>
              <a:buChar char="◎"/>
            </a:pPr>
            <a:r>
              <a:rPr lang="en" sz="1800"/>
              <a:t>SSE - Sum of Squares of Error </a:t>
            </a:r>
            <a:br>
              <a:rPr lang="en" sz="1800"/>
            </a:br>
            <a:r>
              <a:rPr lang="en" sz="1800"/>
              <a:t>(RSS - Residual Sum of Squares)</a:t>
            </a:r>
            <a:br>
              <a:rPr lang="en" sz="1800"/>
            </a:br>
            <a:endParaRPr sz="1800"/>
          </a:p>
        </p:txBody>
      </p:sp>
      <p:pic>
        <p:nvPicPr>
          <p:cNvPr id="224" name="Google Shape;224;p34"/>
          <p:cNvPicPr preferRelativeResize="0"/>
          <p:nvPr/>
        </p:nvPicPr>
        <p:blipFill rotWithShape="1">
          <a:blip r:embed="rId3">
            <a:alphaModFix/>
          </a:blip>
          <a:srcRect b="26814" l="0" r="0" t="27278"/>
          <a:stretch/>
        </p:blipFill>
        <p:spPr>
          <a:xfrm>
            <a:off x="1259000" y="1459603"/>
            <a:ext cx="2578251" cy="407300"/>
          </a:xfrm>
          <a:prstGeom prst="rect">
            <a:avLst/>
          </a:prstGeom>
          <a:noFill/>
          <a:ln>
            <a:noFill/>
          </a:ln>
        </p:spPr>
      </p:pic>
      <p:pic>
        <p:nvPicPr>
          <p:cNvPr id="225" name="Google Shape;225;p34"/>
          <p:cNvPicPr preferRelativeResize="0"/>
          <p:nvPr/>
        </p:nvPicPr>
        <p:blipFill rotWithShape="1">
          <a:blip r:embed="rId4">
            <a:alphaModFix/>
          </a:blip>
          <a:srcRect b="10095" l="0" r="0" t="19748"/>
          <a:stretch/>
        </p:blipFill>
        <p:spPr>
          <a:xfrm>
            <a:off x="1401092" y="4087271"/>
            <a:ext cx="2578249" cy="468154"/>
          </a:xfrm>
          <a:prstGeom prst="rect">
            <a:avLst/>
          </a:prstGeom>
          <a:noFill/>
          <a:ln>
            <a:noFill/>
          </a:ln>
        </p:spPr>
      </p:pic>
      <p:pic>
        <p:nvPicPr>
          <p:cNvPr id="226" name="Google Shape;226;p34"/>
          <p:cNvPicPr preferRelativeResize="0"/>
          <p:nvPr/>
        </p:nvPicPr>
        <p:blipFill rotWithShape="1">
          <a:blip r:embed="rId5">
            <a:alphaModFix/>
          </a:blip>
          <a:srcRect b="8305" l="0" r="0" t="16194"/>
          <a:stretch/>
        </p:blipFill>
        <p:spPr>
          <a:xfrm>
            <a:off x="1325736" y="2554950"/>
            <a:ext cx="1705850" cy="369100"/>
          </a:xfrm>
          <a:prstGeom prst="rect">
            <a:avLst/>
          </a:prstGeom>
          <a:noFill/>
          <a:ln>
            <a:noFill/>
          </a:ln>
        </p:spPr>
      </p:pic>
      <p:pic>
        <p:nvPicPr>
          <p:cNvPr id="227" name="Google Shape;227;p34"/>
          <p:cNvPicPr preferRelativeResize="0"/>
          <p:nvPr/>
        </p:nvPicPr>
        <p:blipFill rotWithShape="1">
          <a:blip r:embed="rId6">
            <a:alphaModFix/>
          </a:blip>
          <a:srcRect b="62558" l="0" r="0" t="0"/>
          <a:stretch/>
        </p:blipFill>
        <p:spPr>
          <a:xfrm>
            <a:off x="4785242" y="4163475"/>
            <a:ext cx="3084750" cy="702600"/>
          </a:xfrm>
          <a:prstGeom prst="rect">
            <a:avLst/>
          </a:prstGeom>
          <a:noFill/>
          <a:ln>
            <a:noFill/>
          </a:ln>
        </p:spPr>
      </p:pic>
      <p:pic>
        <p:nvPicPr>
          <p:cNvPr id="228" name="Google Shape;228;p34"/>
          <p:cNvPicPr preferRelativeResize="0"/>
          <p:nvPr/>
        </p:nvPicPr>
        <p:blipFill rotWithShape="1">
          <a:blip r:embed="rId6">
            <a:alphaModFix/>
          </a:blip>
          <a:srcRect b="0" l="27913" r="28788" t="80330"/>
          <a:stretch/>
        </p:blipFill>
        <p:spPr>
          <a:xfrm>
            <a:off x="4756825" y="3706525"/>
            <a:ext cx="1335625" cy="369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Simple Linear Regression Model</a:t>
            </a:r>
            <a:endParaRPr/>
          </a:p>
        </p:txBody>
      </p:sp>
      <p:sp>
        <p:nvSpPr>
          <p:cNvPr id="234" name="Google Shape;234;p35"/>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Model Sum of Squares (SSM)</a:t>
            </a:r>
            <a:br>
              <a:rPr lang="en" sz="1800"/>
            </a:br>
            <a:br>
              <a:rPr lang="en" sz="1800"/>
            </a:br>
            <a:br>
              <a:rPr lang="en" sz="1800"/>
            </a:br>
            <a:endParaRPr sz="1800"/>
          </a:p>
          <a:p>
            <a:pPr indent="-342900" lvl="0" marL="457200" rtl="0" algn="l">
              <a:spcBef>
                <a:spcPts val="0"/>
              </a:spcBef>
              <a:spcAft>
                <a:spcPts val="0"/>
              </a:spcAft>
              <a:buSzPts val="1800"/>
              <a:buChar char="◎"/>
            </a:pPr>
            <a:r>
              <a:rPr lang="en" sz="1800"/>
              <a:t>Total Sum of Squares (TSS)</a:t>
            </a:r>
            <a:br>
              <a:rPr lang="en" sz="1800"/>
            </a:br>
            <a:br>
              <a:rPr lang="en" sz="1800"/>
            </a:br>
            <a:br>
              <a:rPr lang="en" sz="1800"/>
            </a:br>
            <a:endParaRPr sz="1800"/>
          </a:p>
          <a:p>
            <a:pPr indent="-342900" lvl="0" marL="457200" rtl="0" algn="l">
              <a:spcBef>
                <a:spcPts val="0"/>
              </a:spcBef>
              <a:spcAft>
                <a:spcPts val="0"/>
              </a:spcAft>
              <a:buSzPts val="1800"/>
              <a:buChar char="◎"/>
            </a:pPr>
            <a:r>
              <a:rPr lang="en" sz="1800"/>
              <a:t>Coefficient of Determination (R</a:t>
            </a:r>
            <a:r>
              <a:rPr baseline="30000" lang="en" sz="1800"/>
              <a:t>2</a:t>
            </a:r>
            <a:r>
              <a:rPr lang="en" sz="1800"/>
              <a:t>)</a:t>
            </a:r>
            <a:br>
              <a:rPr lang="en" sz="1800"/>
            </a:br>
            <a:endParaRPr sz="1800"/>
          </a:p>
        </p:txBody>
      </p:sp>
      <p:pic>
        <p:nvPicPr>
          <p:cNvPr id="235" name="Google Shape;235;p35"/>
          <p:cNvPicPr preferRelativeResize="0"/>
          <p:nvPr/>
        </p:nvPicPr>
        <p:blipFill rotWithShape="1">
          <a:blip r:embed="rId3">
            <a:alphaModFix/>
          </a:blip>
          <a:srcRect b="10831" l="0" r="0" t="12786"/>
          <a:stretch/>
        </p:blipFill>
        <p:spPr>
          <a:xfrm>
            <a:off x="1354950" y="1453740"/>
            <a:ext cx="2805276" cy="410000"/>
          </a:xfrm>
          <a:prstGeom prst="rect">
            <a:avLst/>
          </a:prstGeom>
          <a:noFill/>
          <a:ln>
            <a:noFill/>
          </a:ln>
        </p:spPr>
      </p:pic>
      <p:grpSp>
        <p:nvGrpSpPr>
          <p:cNvPr id="236" name="Google Shape;236;p35"/>
          <p:cNvGrpSpPr/>
          <p:nvPr/>
        </p:nvGrpSpPr>
        <p:grpSpPr>
          <a:xfrm>
            <a:off x="1316581" y="2476200"/>
            <a:ext cx="5607689" cy="526147"/>
            <a:chOff x="1309861" y="2124125"/>
            <a:chExt cx="5607689" cy="526147"/>
          </a:xfrm>
        </p:grpSpPr>
        <p:pic>
          <p:nvPicPr>
            <p:cNvPr id="237" name="Google Shape;237;p35"/>
            <p:cNvPicPr preferRelativeResize="0"/>
            <p:nvPr/>
          </p:nvPicPr>
          <p:blipFill>
            <a:blip r:embed="rId4">
              <a:alphaModFix/>
            </a:blip>
            <a:stretch>
              <a:fillRect/>
            </a:stretch>
          </p:blipFill>
          <p:spPr>
            <a:xfrm>
              <a:off x="2345550" y="2124125"/>
              <a:ext cx="4572001" cy="526147"/>
            </a:xfrm>
            <a:prstGeom prst="rect">
              <a:avLst/>
            </a:prstGeom>
            <a:noFill/>
            <a:ln>
              <a:noFill/>
            </a:ln>
          </p:spPr>
        </p:pic>
        <p:pic>
          <p:nvPicPr>
            <p:cNvPr id="238" name="Google Shape;238;p35"/>
            <p:cNvPicPr preferRelativeResize="0"/>
            <p:nvPr/>
          </p:nvPicPr>
          <p:blipFill rotWithShape="1">
            <a:blip r:embed="rId5">
              <a:alphaModFix/>
            </a:blip>
            <a:srcRect b="0" l="0" r="74746" t="0"/>
            <a:stretch/>
          </p:blipFill>
          <p:spPr>
            <a:xfrm>
              <a:off x="1309861" y="2132685"/>
              <a:ext cx="734538" cy="468150"/>
            </a:xfrm>
            <a:prstGeom prst="rect">
              <a:avLst/>
            </a:prstGeom>
            <a:noFill/>
            <a:ln>
              <a:noFill/>
            </a:ln>
          </p:spPr>
        </p:pic>
        <p:pic>
          <p:nvPicPr>
            <p:cNvPr id="239" name="Google Shape;239;p35"/>
            <p:cNvPicPr preferRelativeResize="0"/>
            <p:nvPr/>
          </p:nvPicPr>
          <p:blipFill rotWithShape="1">
            <a:blip r:embed="rId5">
              <a:alphaModFix/>
            </a:blip>
            <a:srcRect b="0" l="86868" r="0" t="0"/>
            <a:stretch/>
          </p:blipFill>
          <p:spPr>
            <a:xfrm>
              <a:off x="2082788" y="2163290"/>
              <a:ext cx="301150" cy="369100"/>
            </a:xfrm>
            <a:prstGeom prst="rect">
              <a:avLst/>
            </a:prstGeom>
            <a:noFill/>
            <a:ln>
              <a:noFill/>
            </a:ln>
          </p:spPr>
        </p:pic>
      </p:grpSp>
      <p:pic>
        <p:nvPicPr>
          <p:cNvPr id="240" name="Google Shape;240;p35"/>
          <p:cNvPicPr preferRelativeResize="0"/>
          <p:nvPr/>
        </p:nvPicPr>
        <p:blipFill>
          <a:blip r:embed="rId6">
            <a:alphaModFix/>
          </a:blip>
          <a:stretch>
            <a:fillRect/>
          </a:stretch>
        </p:blipFill>
        <p:spPr>
          <a:xfrm>
            <a:off x="1379860" y="3576750"/>
            <a:ext cx="6070077" cy="920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ANOVA (Analysis of Variance)</a:t>
            </a:r>
            <a:endParaRPr/>
          </a:p>
        </p:txBody>
      </p:sp>
      <p:sp>
        <p:nvSpPr>
          <p:cNvPr id="246" name="Google Shape;246;p36"/>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rPr lang="en" sz="1800"/>
              <a:t>29					28					25</a:t>
            </a:r>
            <a:endParaRPr sz="1800"/>
          </a:p>
          <a:p>
            <a:pPr indent="0" lvl="0" marL="0" rtl="0" algn="ctr">
              <a:spcBef>
                <a:spcPts val="600"/>
              </a:spcBef>
              <a:spcAft>
                <a:spcPts val="0"/>
              </a:spcAft>
              <a:buNone/>
            </a:pPr>
            <a:r>
              <a:rPr lang="en" sz="1800"/>
              <a:t>30					29					28</a:t>
            </a:r>
            <a:endParaRPr sz="1800"/>
          </a:p>
          <a:p>
            <a:pPr indent="0" lvl="0" marL="0" rtl="0" algn="ctr">
              <a:spcBef>
                <a:spcPts val="600"/>
              </a:spcBef>
              <a:spcAft>
                <a:spcPts val="0"/>
              </a:spcAft>
              <a:buNone/>
            </a:pPr>
            <a:r>
              <a:rPr lang="en" sz="1800"/>
              <a:t>31					27					27</a:t>
            </a:r>
            <a:endParaRPr sz="1800"/>
          </a:p>
          <a:p>
            <a:pPr indent="0" lvl="0" marL="0" rtl="0" algn="ctr">
              <a:spcBef>
                <a:spcPts val="600"/>
              </a:spcBef>
              <a:spcAft>
                <a:spcPts val="0"/>
              </a:spcAft>
              <a:buNone/>
            </a:pPr>
            <a:r>
              <a:rPr lang="en" sz="1800"/>
              <a:t>31					30					29</a:t>
            </a:r>
            <a:endParaRPr sz="1800"/>
          </a:p>
          <a:p>
            <a:pPr indent="0" lvl="0" marL="0" rtl="0" algn="ctr">
              <a:spcBef>
                <a:spcPts val="600"/>
              </a:spcBef>
              <a:spcAft>
                <a:spcPts val="0"/>
              </a:spcAft>
              <a:buNone/>
            </a:pPr>
            <a:r>
              <a:rPr lang="en" sz="1800"/>
              <a:t>29					29					29</a:t>
            </a:r>
            <a:endParaRPr sz="1800"/>
          </a:p>
        </p:txBody>
      </p:sp>
      <p:pic>
        <p:nvPicPr>
          <p:cNvPr id="247" name="Google Shape;247;p36"/>
          <p:cNvPicPr preferRelativeResize="0"/>
          <p:nvPr/>
        </p:nvPicPr>
        <p:blipFill rotWithShape="1">
          <a:blip r:embed="rId3">
            <a:alphaModFix/>
          </a:blip>
          <a:srcRect b="10307" l="0" r="0" t="8975"/>
          <a:stretch/>
        </p:blipFill>
        <p:spPr>
          <a:xfrm>
            <a:off x="1878050" y="1166225"/>
            <a:ext cx="883576" cy="1064800"/>
          </a:xfrm>
          <a:prstGeom prst="rect">
            <a:avLst/>
          </a:prstGeom>
          <a:noFill/>
          <a:ln>
            <a:noFill/>
          </a:ln>
        </p:spPr>
      </p:pic>
      <p:pic>
        <p:nvPicPr>
          <p:cNvPr id="248" name="Google Shape;248;p36"/>
          <p:cNvPicPr preferRelativeResize="0"/>
          <p:nvPr/>
        </p:nvPicPr>
        <p:blipFill>
          <a:blip r:embed="rId4">
            <a:alphaModFix/>
          </a:blip>
          <a:stretch>
            <a:fillRect/>
          </a:stretch>
        </p:blipFill>
        <p:spPr>
          <a:xfrm>
            <a:off x="4229999" y="1129934"/>
            <a:ext cx="667501" cy="1137370"/>
          </a:xfrm>
          <a:prstGeom prst="rect">
            <a:avLst/>
          </a:prstGeom>
          <a:noFill/>
          <a:ln>
            <a:noFill/>
          </a:ln>
        </p:spPr>
      </p:pic>
      <p:pic>
        <p:nvPicPr>
          <p:cNvPr id="249" name="Google Shape;249;p36"/>
          <p:cNvPicPr preferRelativeResize="0"/>
          <p:nvPr/>
        </p:nvPicPr>
        <p:blipFill>
          <a:blip r:embed="rId5">
            <a:alphaModFix/>
          </a:blip>
          <a:stretch>
            <a:fillRect/>
          </a:stretch>
        </p:blipFill>
        <p:spPr>
          <a:xfrm>
            <a:off x="6253975" y="1262198"/>
            <a:ext cx="1148450" cy="872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ANOVA (Analysis of Variance)</a:t>
            </a:r>
            <a:endParaRPr/>
          </a:p>
        </p:txBody>
      </p:sp>
      <p:sp>
        <p:nvSpPr>
          <p:cNvPr id="255" name="Google Shape;255;p37"/>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rPr lang="en" sz="1800"/>
              <a:t>10					11					12</a:t>
            </a:r>
            <a:endParaRPr sz="1800"/>
          </a:p>
          <a:p>
            <a:pPr indent="0" lvl="0" marL="0" rtl="0" algn="ctr">
              <a:spcBef>
                <a:spcPts val="600"/>
              </a:spcBef>
              <a:spcAft>
                <a:spcPts val="0"/>
              </a:spcAft>
              <a:buNone/>
            </a:pPr>
            <a:r>
              <a:rPr lang="en" sz="1800"/>
              <a:t>12					14					13</a:t>
            </a:r>
            <a:endParaRPr sz="1800"/>
          </a:p>
          <a:p>
            <a:pPr indent="0" lvl="0" marL="0" rtl="0" algn="ctr">
              <a:spcBef>
                <a:spcPts val="600"/>
              </a:spcBef>
              <a:spcAft>
                <a:spcPts val="0"/>
              </a:spcAft>
              <a:buNone/>
            </a:pPr>
            <a:r>
              <a:rPr lang="en" sz="1800"/>
              <a:t>18					19					17</a:t>
            </a:r>
            <a:endParaRPr sz="1800"/>
          </a:p>
          <a:p>
            <a:pPr indent="0" lvl="0" marL="0" rtl="0" algn="ctr">
              <a:spcBef>
                <a:spcPts val="600"/>
              </a:spcBef>
              <a:spcAft>
                <a:spcPts val="0"/>
              </a:spcAft>
              <a:buNone/>
            </a:pPr>
            <a:r>
              <a:rPr lang="en" sz="1800"/>
              <a:t>24					23					25</a:t>
            </a:r>
            <a:endParaRPr sz="1800"/>
          </a:p>
          <a:p>
            <a:pPr indent="0" lvl="0" marL="0" rtl="0" algn="ctr">
              <a:spcBef>
                <a:spcPts val="600"/>
              </a:spcBef>
              <a:spcAft>
                <a:spcPts val="0"/>
              </a:spcAft>
              <a:buNone/>
            </a:pPr>
            <a:r>
              <a:rPr lang="en" sz="1800"/>
              <a:t>36					38					37</a:t>
            </a:r>
            <a:endParaRPr sz="1800"/>
          </a:p>
        </p:txBody>
      </p:sp>
      <p:pic>
        <p:nvPicPr>
          <p:cNvPr id="256" name="Google Shape;256;p37"/>
          <p:cNvPicPr preferRelativeResize="0"/>
          <p:nvPr/>
        </p:nvPicPr>
        <p:blipFill rotWithShape="1">
          <a:blip r:embed="rId3">
            <a:alphaModFix/>
          </a:blip>
          <a:srcRect b="10307" l="0" r="0" t="8975"/>
          <a:stretch/>
        </p:blipFill>
        <p:spPr>
          <a:xfrm>
            <a:off x="1878050" y="1166225"/>
            <a:ext cx="883576" cy="1064800"/>
          </a:xfrm>
          <a:prstGeom prst="rect">
            <a:avLst/>
          </a:prstGeom>
          <a:noFill/>
          <a:ln>
            <a:noFill/>
          </a:ln>
        </p:spPr>
      </p:pic>
      <p:pic>
        <p:nvPicPr>
          <p:cNvPr id="257" name="Google Shape;257;p37"/>
          <p:cNvPicPr preferRelativeResize="0"/>
          <p:nvPr/>
        </p:nvPicPr>
        <p:blipFill>
          <a:blip r:embed="rId4">
            <a:alphaModFix/>
          </a:blip>
          <a:stretch>
            <a:fillRect/>
          </a:stretch>
        </p:blipFill>
        <p:spPr>
          <a:xfrm>
            <a:off x="4229999" y="1129934"/>
            <a:ext cx="667501" cy="1137370"/>
          </a:xfrm>
          <a:prstGeom prst="rect">
            <a:avLst/>
          </a:prstGeom>
          <a:noFill/>
          <a:ln>
            <a:noFill/>
          </a:ln>
        </p:spPr>
      </p:pic>
      <p:pic>
        <p:nvPicPr>
          <p:cNvPr id="258" name="Google Shape;258;p37"/>
          <p:cNvPicPr preferRelativeResize="0"/>
          <p:nvPr/>
        </p:nvPicPr>
        <p:blipFill>
          <a:blip r:embed="rId5">
            <a:alphaModFix/>
          </a:blip>
          <a:stretch>
            <a:fillRect/>
          </a:stretch>
        </p:blipFill>
        <p:spPr>
          <a:xfrm>
            <a:off x="6253975" y="1262198"/>
            <a:ext cx="1148450" cy="872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ANOVA </a:t>
            </a:r>
            <a:r>
              <a:rPr lang="en"/>
              <a:t>(Analysis of Variance)</a:t>
            </a:r>
            <a:endParaRPr/>
          </a:p>
        </p:txBody>
      </p:sp>
      <p:sp>
        <p:nvSpPr>
          <p:cNvPr id="264" name="Google Shape;264;p38"/>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t/>
            </a:r>
            <a:endParaRPr sz="1800"/>
          </a:p>
          <a:p>
            <a:pPr indent="-342900" lvl="0" marL="457200" rtl="0" algn="l">
              <a:spcBef>
                <a:spcPts val="0"/>
              </a:spcBef>
              <a:spcAft>
                <a:spcPts val="0"/>
              </a:spcAft>
              <a:buSzPts val="1800"/>
              <a:buChar char="◎"/>
            </a:pPr>
            <a:r>
              <a:t/>
            </a:r>
            <a:endParaRPr sz="1800"/>
          </a:p>
          <a:p>
            <a:pPr indent="-342900" lvl="0" marL="457200" rtl="0" algn="l">
              <a:spcBef>
                <a:spcPts val="0"/>
              </a:spcBef>
              <a:spcAft>
                <a:spcPts val="0"/>
              </a:spcAft>
              <a:buSzPts val="1800"/>
              <a:buChar char="◎"/>
            </a:pPr>
            <a:r>
              <a:rPr lang="en" sz="1800"/>
              <a:t>F-statistic</a:t>
            </a:r>
            <a:endParaRPr sz="1800"/>
          </a:p>
          <a:p>
            <a:pPr indent="0" lvl="0" marL="0" rtl="0" algn="l">
              <a:spcBef>
                <a:spcPts val="600"/>
              </a:spcBef>
              <a:spcAft>
                <a:spcPts val="0"/>
              </a:spcAft>
              <a:buNone/>
            </a:pPr>
            <a:br>
              <a:rPr lang="en" sz="1800"/>
            </a:br>
            <a:endParaRPr sz="1800"/>
          </a:p>
          <a:p>
            <a:pPr indent="0" lvl="0" marL="0" rtl="0" algn="l">
              <a:spcBef>
                <a:spcPts val="600"/>
              </a:spcBef>
              <a:spcAft>
                <a:spcPts val="0"/>
              </a:spcAft>
              <a:buNone/>
            </a:pPr>
            <a:r>
              <a:t/>
            </a:r>
            <a:endParaRPr sz="1800"/>
          </a:p>
          <a:p>
            <a:pPr indent="0" lvl="0" marL="457200" rtl="0" algn="l">
              <a:spcBef>
                <a:spcPts val="600"/>
              </a:spcBef>
              <a:spcAft>
                <a:spcPts val="0"/>
              </a:spcAft>
              <a:buNone/>
            </a:pPr>
            <a:r>
              <a:rPr lang="en" sz="1800"/>
              <a:t>F = ANOVA coefficient</a:t>
            </a:r>
            <a:endParaRPr sz="1800"/>
          </a:p>
          <a:p>
            <a:pPr indent="0" lvl="0" marL="457200" rtl="0" algn="l">
              <a:spcBef>
                <a:spcPts val="600"/>
              </a:spcBef>
              <a:spcAft>
                <a:spcPts val="0"/>
              </a:spcAft>
              <a:buNone/>
            </a:pPr>
            <a:r>
              <a:rPr lang="en" sz="1800"/>
              <a:t>MST = Mean sum of squares due to treatment</a:t>
            </a:r>
            <a:endParaRPr sz="1800"/>
          </a:p>
          <a:p>
            <a:pPr indent="0" lvl="0" marL="457200" rtl="0" algn="l">
              <a:spcBef>
                <a:spcPts val="600"/>
              </a:spcBef>
              <a:spcAft>
                <a:spcPts val="0"/>
              </a:spcAft>
              <a:buClr>
                <a:schemeClr val="dk1"/>
              </a:buClr>
              <a:buSzPts val="1100"/>
              <a:buFont typeface="Arial"/>
              <a:buNone/>
            </a:pPr>
            <a:r>
              <a:rPr lang="en" sz="1800"/>
              <a:t>MSE = Mean sum of squares due to error</a:t>
            </a:r>
            <a:endParaRPr sz="1800"/>
          </a:p>
          <a:p>
            <a:pPr indent="0" lvl="0" marL="0" rtl="0" algn="l">
              <a:spcBef>
                <a:spcPts val="600"/>
              </a:spcBef>
              <a:spcAft>
                <a:spcPts val="0"/>
              </a:spcAft>
              <a:buNone/>
            </a:pPr>
            <a:r>
              <a:t/>
            </a:r>
            <a:endParaRPr sz="1800"/>
          </a:p>
        </p:txBody>
      </p:sp>
      <p:pic>
        <p:nvPicPr>
          <p:cNvPr id="265" name="Google Shape;265;p38"/>
          <p:cNvPicPr preferRelativeResize="0"/>
          <p:nvPr/>
        </p:nvPicPr>
        <p:blipFill>
          <a:blip r:embed="rId3">
            <a:alphaModFix/>
          </a:blip>
          <a:stretch>
            <a:fillRect/>
          </a:stretch>
        </p:blipFill>
        <p:spPr>
          <a:xfrm>
            <a:off x="1006275" y="1875000"/>
            <a:ext cx="1502250" cy="800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ANOVA </a:t>
            </a:r>
            <a:r>
              <a:rPr lang="en"/>
              <a:t>(Analysis of Variance)</a:t>
            </a:r>
            <a:endParaRPr/>
          </a:p>
        </p:txBody>
      </p:sp>
      <p:sp>
        <p:nvSpPr>
          <p:cNvPr id="271" name="Google Shape;271;p39"/>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br>
              <a:rPr lang="en" sz="1800"/>
            </a:br>
            <a:endParaRPr sz="1800"/>
          </a:p>
        </p:txBody>
      </p:sp>
      <p:pic>
        <p:nvPicPr>
          <p:cNvPr id="272" name="Google Shape;272;p39"/>
          <p:cNvPicPr preferRelativeResize="0"/>
          <p:nvPr/>
        </p:nvPicPr>
        <p:blipFill>
          <a:blip r:embed="rId3">
            <a:alphaModFix/>
          </a:blip>
          <a:stretch>
            <a:fillRect/>
          </a:stretch>
        </p:blipFill>
        <p:spPr>
          <a:xfrm>
            <a:off x="1484786" y="991488"/>
            <a:ext cx="6174425" cy="3637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More Statistics</a:t>
            </a:r>
            <a:endParaRPr/>
          </a:p>
        </p:txBody>
      </p:sp>
      <p:sp>
        <p:nvSpPr>
          <p:cNvPr id="278" name="Google Shape;278;p40"/>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Models for categorical responses variables</a:t>
            </a:r>
            <a:endParaRPr sz="2000"/>
          </a:p>
          <a:p>
            <a:pPr indent="-355600" lvl="0" marL="457200" rtl="0" algn="l">
              <a:spcBef>
                <a:spcPts val="0"/>
              </a:spcBef>
              <a:spcAft>
                <a:spcPts val="0"/>
              </a:spcAft>
              <a:buSzPts val="2000"/>
              <a:buChar char="◎"/>
            </a:pPr>
            <a:r>
              <a:rPr lang="en" sz="2000"/>
              <a:t>Models for responses that are a length of time to some event</a:t>
            </a:r>
            <a:endParaRPr sz="2000"/>
          </a:p>
          <a:p>
            <a:pPr indent="-342900" lvl="1" marL="914400" rtl="0" algn="l">
              <a:spcBef>
                <a:spcPts val="0"/>
              </a:spcBef>
              <a:spcAft>
                <a:spcPts val="0"/>
              </a:spcAft>
              <a:buClr>
                <a:srgbClr val="0091EA"/>
              </a:buClr>
              <a:buSzPts val="1800"/>
              <a:buChar char="○"/>
            </a:pPr>
            <a:r>
              <a:rPr lang="en" sz="1800">
                <a:solidFill>
                  <a:srgbClr val="0091EA"/>
                </a:solidFill>
              </a:rPr>
              <a:t>Event history analysis/survival analysis/lifetime data analysis</a:t>
            </a:r>
            <a:endParaRPr sz="1800">
              <a:solidFill>
                <a:srgbClr val="0091EA"/>
              </a:solidFill>
            </a:endParaRPr>
          </a:p>
          <a:p>
            <a:pPr indent="-355600" lvl="0" marL="457200" rtl="0" algn="l">
              <a:spcBef>
                <a:spcPts val="0"/>
              </a:spcBef>
              <a:spcAft>
                <a:spcPts val="0"/>
              </a:spcAft>
              <a:buSzPts val="2000"/>
              <a:buChar char="◎"/>
            </a:pPr>
            <a:r>
              <a:rPr lang="en" sz="2000"/>
              <a:t>Hierarchical data</a:t>
            </a:r>
            <a:endParaRPr sz="2000"/>
          </a:p>
          <a:p>
            <a:pPr indent="-342900" lvl="1" marL="914400" rtl="0" algn="l">
              <a:spcBef>
                <a:spcPts val="0"/>
              </a:spcBef>
              <a:spcAft>
                <a:spcPts val="0"/>
              </a:spcAft>
              <a:buClr>
                <a:srgbClr val="0091EA"/>
              </a:buClr>
              <a:buSzPts val="1800"/>
              <a:buChar char="○"/>
            </a:pPr>
            <a:r>
              <a:rPr lang="en" sz="1800">
                <a:solidFill>
                  <a:srgbClr val="0091EA"/>
                </a:solidFill>
              </a:rPr>
              <a:t>Longitudinal/panel data</a:t>
            </a:r>
            <a:endParaRPr sz="1800">
              <a:solidFill>
                <a:srgbClr val="0091EA"/>
              </a:solidFill>
            </a:endParaRPr>
          </a:p>
          <a:p>
            <a:pPr indent="-342900" lvl="1" marL="914400" rtl="0" algn="l">
              <a:spcBef>
                <a:spcPts val="0"/>
              </a:spcBef>
              <a:spcAft>
                <a:spcPts val="0"/>
              </a:spcAft>
              <a:buClr>
                <a:srgbClr val="0091EA"/>
              </a:buClr>
              <a:buSzPts val="1800"/>
              <a:buChar char="○"/>
            </a:pPr>
            <a:r>
              <a:rPr lang="en" sz="1800">
                <a:solidFill>
                  <a:srgbClr val="0091EA"/>
                </a:solidFill>
              </a:rPr>
              <a:t>Nested/multilevel data</a:t>
            </a:r>
            <a:endParaRPr sz="1800">
              <a:solidFill>
                <a:srgbClr val="0091EA"/>
              </a:solidFill>
            </a:endParaRPr>
          </a:p>
          <a:p>
            <a:pPr indent="-355600" lvl="0" marL="457200" rtl="0" algn="l">
              <a:spcBef>
                <a:spcPts val="0"/>
              </a:spcBef>
              <a:spcAft>
                <a:spcPts val="0"/>
              </a:spcAft>
              <a:buSzPts val="2000"/>
              <a:buChar char="◎"/>
            </a:pPr>
            <a:r>
              <a:rPr lang="en" sz="2000"/>
              <a:t>Time series analysis</a:t>
            </a:r>
            <a:endParaRPr sz="2000"/>
          </a:p>
          <a:p>
            <a:pPr indent="-355600" lvl="0" marL="457200" rtl="0" algn="l">
              <a:spcBef>
                <a:spcPts val="0"/>
              </a:spcBef>
              <a:spcAft>
                <a:spcPts val="0"/>
              </a:spcAft>
              <a:buSzPts val="2000"/>
              <a:buChar char="◎"/>
            </a:pPr>
            <a:r>
              <a:rPr lang="en" sz="2000"/>
              <a:t>Descriptive multivariate analysis</a:t>
            </a:r>
            <a:endParaRPr sz="2000"/>
          </a:p>
          <a:p>
            <a:pPr indent="-342900" lvl="1" marL="914400" rtl="0" algn="l">
              <a:spcBef>
                <a:spcPts val="0"/>
              </a:spcBef>
              <a:spcAft>
                <a:spcPts val="0"/>
              </a:spcAft>
              <a:buClr>
                <a:srgbClr val="0091EA"/>
              </a:buClr>
              <a:buSzPts val="1800"/>
              <a:buChar char="○"/>
            </a:pPr>
            <a:r>
              <a:rPr lang="en" sz="1800">
                <a:solidFill>
                  <a:srgbClr val="0091EA"/>
                </a:solidFill>
              </a:rPr>
              <a:t>Cluster analysis</a:t>
            </a:r>
            <a:endParaRPr sz="1800">
              <a:solidFill>
                <a:srgbClr val="0091EA"/>
              </a:solidFill>
            </a:endParaRPr>
          </a:p>
          <a:p>
            <a:pPr indent="-342900" lvl="1" marL="914400" rtl="0" algn="l">
              <a:spcBef>
                <a:spcPts val="0"/>
              </a:spcBef>
              <a:spcAft>
                <a:spcPts val="0"/>
              </a:spcAft>
              <a:buClr>
                <a:srgbClr val="0091EA"/>
              </a:buClr>
              <a:buSzPts val="1800"/>
              <a:buChar char="○"/>
            </a:pPr>
            <a:r>
              <a:rPr lang="en" sz="1800">
                <a:solidFill>
                  <a:srgbClr val="0091EA"/>
                </a:solidFill>
              </a:rPr>
              <a:t>Multidimensional scaling</a:t>
            </a:r>
            <a:endParaRPr sz="1800">
              <a:solidFill>
                <a:srgbClr val="0091EA"/>
              </a:solidFill>
            </a:endParaRPr>
          </a:p>
          <a:p>
            <a:pPr indent="-342900" lvl="1" marL="914400" rtl="0" algn="l">
              <a:spcBef>
                <a:spcPts val="0"/>
              </a:spcBef>
              <a:spcAft>
                <a:spcPts val="0"/>
              </a:spcAft>
              <a:buClr>
                <a:srgbClr val="0091EA"/>
              </a:buClr>
              <a:buSzPts val="1800"/>
              <a:buChar char="○"/>
            </a:pPr>
            <a:r>
              <a:rPr lang="en" sz="1800">
                <a:solidFill>
                  <a:srgbClr val="0091EA"/>
                </a:solidFill>
              </a:rPr>
              <a:t>Principal component analysis</a:t>
            </a:r>
            <a:endParaRPr sz="1800">
              <a:solidFill>
                <a:srgbClr val="0091EA"/>
              </a:solidFill>
            </a:endParaRPr>
          </a:p>
          <a:p>
            <a:pPr indent="-355600" lvl="0" marL="457200" rtl="0" algn="l">
              <a:spcBef>
                <a:spcPts val="0"/>
              </a:spcBef>
              <a:spcAft>
                <a:spcPts val="0"/>
              </a:spcAft>
              <a:buSzPts val="2000"/>
              <a:buChar char="◎"/>
            </a:pPr>
            <a:r>
              <a:rPr lang="en" sz="2000"/>
              <a:t>Latent variable models</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Moving Average</a:t>
            </a:r>
            <a:endParaRPr/>
          </a:p>
        </p:txBody>
      </p:sp>
      <p:sp>
        <p:nvSpPr>
          <p:cNvPr id="284" name="Google Shape;284;p41"/>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Simple Moving Average (SMA)</a:t>
            </a:r>
            <a:br>
              <a:rPr lang="en" sz="1800"/>
            </a:br>
            <a:r>
              <a:rPr lang="en" sz="1800">
                <a:solidFill>
                  <a:schemeClr val="accent1"/>
                </a:solidFill>
              </a:rPr>
              <a:t>(P1 + P2 + P3 + P4 + ... + Pn) / n</a:t>
            </a:r>
            <a:br>
              <a:rPr lang="en" sz="1800">
                <a:solidFill>
                  <a:schemeClr val="accent1"/>
                </a:solidFill>
              </a:rPr>
            </a:br>
            <a:endParaRPr sz="1800">
              <a:solidFill>
                <a:schemeClr val="accent1"/>
              </a:solidFill>
            </a:endParaRPr>
          </a:p>
          <a:p>
            <a:pPr indent="-342900" lvl="0" marL="457200" rtl="0" algn="l">
              <a:spcBef>
                <a:spcPts val="0"/>
              </a:spcBef>
              <a:spcAft>
                <a:spcPts val="0"/>
              </a:spcAft>
              <a:buSzPts val="1800"/>
              <a:buChar char="◎"/>
            </a:pPr>
            <a:r>
              <a:rPr lang="en" sz="1800"/>
              <a:t>Exponential Moving Average (EMA)</a:t>
            </a:r>
            <a:br>
              <a:rPr lang="en" sz="1800"/>
            </a:br>
            <a:r>
              <a:rPr lang="en" sz="1800">
                <a:solidFill>
                  <a:schemeClr val="accent1"/>
                </a:solidFill>
              </a:rPr>
              <a:t>[Close - previous EMA] * (2 / n+1) + previous EMA</a:t>
            </a:r>
            <a:br>
              <a:rPr lang="en" sz="1800"/>
            </a:br>
            <a:endParaRPr sz="1800"/>
          </a:p>
        </p:txBody>
      </p:sp>
      <p:pic>
        <p:nvPicPr>
          <p:cNvPr id="285" name="Google Shape;285;p41"/>
          <p:cNvPicPr preferRelativeResize="0"/>
          <p:nvPr/>
        </p:nvPicPr>
        <p:blipFill rotWithShape="1">
          <a:blip r:embed="rId3">
            <a:alphaModFix/>
          </a:blip>
          <a:srcRect b="0" l="0" r="0" t="6173"/>
          <a:stretch/>
        </p:blipFill>
        <p:spPr>
          <a:xfrm>
            <a:off x="3366650" y="2525000"/>
            <a:ext cx="5013849" cy="2502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Moving Average</a:t>
            </a:r>
            <a:endParaRPr/>
          </a:p>
        </p:txBody>
      </p:sp>
      <p:sp>
        <p:nvSpPr>
          <p:cNvPr id="291" name="Google Shape;291;p42"/>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Relative Returns</a:t>
            </a:r>
            <a:br>
              <a:rPr lang="en" sz="1800"/>
            </a:br>
            <a:br>
              <a:rPr lang="en" sz="1800">
                <a:solidFill>
                  <a:schemeClr val="accent1"/>
                </a:solidFill>
              </a:rPr>
            </a:br>
            <a:endParaRPr sz="1800">
              <a:solidFill>
                <a:schemeClr val="accent1"/>
              </a:solidFill>
            </a:endParaRPr>
          </a:p>
          <a:p>
            <a:pPr indent="0" lvl="0" marL="0" rtl="0" algn="l">
              <a:spcBef>
                <a:spcPts val="600"/>
              </a:spcBef>
              <a:spcAft>
                <a:spcPts val="0"/>
              </a:spcAft>
              <a:buNone/>
            </a:pPr>
            <a:r>
              <a:t/>
            </a:r>
            <a:endParaRPr sz="1800">
              <a:solidFill>
                <a:schemeClr val="accent1"/>
              </a:solidFill>
            </a:endParaRPr>
          </a:p>
          <a:p>
            <a:pPr indent="-342900" lvl="0" marL="457200" rtl="0" algn="l">
              <a:spcBef>
                <a:spcPts val="600"/>
              </a:spcBef>
              <a:spcAft>
                <a:spcPts val="0"/>
              </a:spcAft>
              <a:buSzPts val="1800"/>
              <a:buChar char="◎"/>
            </a:pPr>
            <a:r>
              <a:rPr lang="en" sz="1800"/>
              <a:t>Log-returns</a:t>
            </a:r>
            <a:br>
              <a:rPr lang="en" sz="1800"/>
            </a:br>
            <a:br>
              <a:rPr lang="en" sz="1800"/>
            </a:br>
            <a:endParaRPr sz="1800"/>
          </a:p>
        </p:txBody>
      </p:sp>
      <p:pic>
        <p:nvPicPr>
          <p:cNvPr id="292" name="Google Shape;292;p42"/>
          <p:cNvPicPr preferRelativeResize="0"/>
          <p:nvPr/>
        </p:nvPicPr>
        <p:blipFill rotWithShape="1">
          <a:blip r:embed="rId3">
            <a:alphaModFix/>
          </a:blip>
          <a:srcRect b="66361" l="0" r="0" t="3322"/>
          <a:stretch/>
        </p:blipFill>
        <p:spPr>
          <a:xfrm>
            <a:off x="1151525" y="1282875"/>
            <a:ext cx="3154151" cy="755726"/>
          </a:xfrm>
          <a:prstGeom prst="rect">
            <a:avLst/>
          </a:prstGeom>
          <a:noFill/>
          <a:ln>
            <a:noFill/>
          </a:ln>
        </p:spPr>
      </p:pic>
      <p:pic>
        <p:nvPicPr>
          <p:cNvPr id="293" name="Google Shape;293;p42"/>
          <p:cNvPicPr preferRelativeResize="0"/>
          <p:nvPr/>
        </p:nvPicPr>
        <p:blipFill rotWithShape="1">
          <a:blip r:embed="rId3">
            <a:alphaModFix/>
          </a:blip>
          <a:srcRect b="3750" l="0" r="0" t="65934"/>
          <a:stretch/>
        </p:blipFill>
        <p:spPr>
          <a:xfrm>
            <a:off x="849707" y="2615550"/>
            <a:ext cx="3154151" cy="755726"/>
          </a:xfrm>
          <a:prstGeom prst="rect">
            <a:avLst/>
          </a:prstGeom>
          <a:noFill/>
          <a:ln>
            <a:noFill/>
          </a:ln>
        </p:spPr>
      </p:pic>
      <p:pic>
        <p:nvPicPr>
          <p:cNvPr id="294" name="Google Shape;294;p42"/>
          <p:cNvPicPr preferRelativeResize="0"/>
          <p:nvPr/>
        </p:nvPicPr>
        <p:blipFill>
          <a:blip r:embed="rId4">
            <a:alphaModFix/>
          </a:blip>
          <a:stretch>
            <a:fillRect/>
          </a:stretch>
        </p:blipFill>
        <p:spPr>
          <a:xfrm>
            <a:off x="1196643" y="3447478"/>
            <a:ext cx="6598576" cy="88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2219325" y="598475"/>
            <a:ext cx="4705350" cy="381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Probability and Decision Making</a:t>
            </a:r>
            <a:endParaRPr/>
          </a:p>
        </p:txBody>
      </p:sp>
      <p:graphicFrame>
        <p:nvGraphicFramePr>
          <p:cNvPr id="89" name="Google Shape;89;p17"/>
          <p:cNvGraphicFramePr/>
          <p:nvPr/>
        </p:nvGraphicFramePr>
        <p:xfrm>
          <a:off x="952500" y="1470725"/>
          <a:ext cx="3000000" cy="3000000"/>
        </p:xfrm>
        <a:graphic>
          <a:graphicData uri="http://schemas.openxmlformats.org/drawingml/2006/table">
            <a:tbl>
              <a:tblPr>
                <a:noFill/>
                <a:tableStyleId>{89ACAFE3-A56F-45FC-BF13-A49B66D32AEC}</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Yielding Strong Demand</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Yielding Weak Demand</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Designing New Product (Invest $10M)</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$25M</a:t>
                      </a:r>
                      <a:endParaRPr/>
                    </a:p>
                    <a:p>
                      <a:pPr indent="0" lvl="0" marL="0" rtl="0" algn="ctr">
                        <a:spcBef>
                          <a:spcPts val="0"/>
                        </a:spcBef>
                        <a:spcAft>
                          <a:spcPts val="0"/>
                        </a:spcAft>
                        <a:buNone/>
                      </a:pPr>
                      <a:r>
                        <a:rPr lang="en"/>
                        <a:t>(P = 0.65)</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-$5M</a:t>
                      </a:r>
                      <a:endParaRPr/>
                    </a:p>
                    <a:p>
                      <a:pPr indent="0" lvl="0" marL="0" rtl="0" algn="ctr">
                        <a:spcBef>
                          <a:spcPts val="0"/>
                        </a:spcBef>
                        <a:spcAft>
                          <a:spcPts val="0"/>
                        </a:spcAft>
                        <a:buNone/>
                      </a:pPr>
                      <a:r>
                        <a:rPr lang="en"/>
                        <a:t>(P = 0.35)</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Enhancing Existing Product</a:t>
                      </a:r>
                      <a:endParaRPr/>
                    </a:p>
                    <a:p>
                      <a:pPr indent="0" lvl="0" marL="0" rtl="0" algn="ctr">
                        <a:spcBef>
                          <a:spcPts val="0"/>
                        </a:spcBef>
                        <a:spcAft>
                          <a:spcPts val="0"/>
                        </a:spcAft>
                        <a:buNone/>
                      </a:pPr>
                      <a:r>
                        <a:rPr lang="en"/>
                        <a:t>(Invest $3M)</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$10M</a:t>
                      </a:r>
                      <a:endParaRPr/>
                    </a:p>
                    <a:p>
                      <a:pPr indent="0" lvl="0" marL="0" rtl="0" algn="ctr">
                        <a:spcBef>
                          <a:spcPts val="0"/>
                        </a:spcBef>
                        <a:spcAft>
                          <a:spcPts val="0"/>
                        </a:spcAft>
                        <a:buNone/>
                      </a:pPr>
                      <a:r>
                        <a:rPr lang="en"/>
                        <a:t>(P = 0.80)</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$5M</a:t>
                      </a:r>
                      <a:endParaRPr/>
                    </a:p>
                    <a:p>
                      <a:pPr indent="0" lvl="0" marL="0" rtl="0" algn="ctr">
                        <a:spcBef>
                          <a:spcPts val="0"/>
                        </a:spcBef>
                        <a:spcAft>
                          <a:spcPts val="0"/>
                        </a:spcAft>
                        <a:buNone/>
                      </a:pPr>
                      <a:r>
                        <a:rPr lang="en"/>
                        <a:t>(P = 0.20) </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Do Nothing</a:t>
                      </a:r>
                      <a:endParaRPr/>
                    </a:p>
                    <a:p>
                      <a:pPr indent="0" lvl="0" marL="0" rtl="0" algn="ctr">
                        <a:spcBef>
                          <a:spcPts val="0"/>
                        </a:spcBef>
                        <a:spcAft>
                          <a:spcPts val="0"/>
                        </a:spcAft>
                        <a:buNone/>
                      </a:pPr>
                      <a:r>
                        <a:rPr lang="en"/>
                        <a:t>(Invest $0M)</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$3M</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(P = 0.75)</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$1M</a:t>
                      </a:r>
                      <a:endParaRPr/>
                    </a:p>
                    <a:p>
                      <a:pPr indent="0" lvl="0" marL="0" rtl="0" algn="ctr">
                        <a:spcBef>
                          <a:spcPts val="0"/>
                        </a:spcBef>
                        <a:spcAft>
                          <a:spcPts val="0"/>
                        </a:spcAft>
                        <a:buNone/>
                      </a:pPr>
                      <a:r>
                        <a:rPr lang="en"/>
                        <a:t>(P = 0.25)</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Probability and Decision Making</a:t>
            </a:r>
            <a:endParaRPr/>
          </a:p>
        </p:txBody>
      </p:sp>
      <p:graphicFrame>
        <p:nvGraphicFramePr>
          <p:cNvPr id="95" name="Google Shape;95;p18"/>
          <p:cNvGraphicFramePr/>
          <p:nvPr/>
        </p:nvGraphicFramePr>
        <p:xfrm>
          <a:off x="952500" y="1470725"/>
          <a:ext cx="3000000" cy="3000000"/>
        </p:xfrm>
        <a:graphic>
          <a:graphicData uri="http://schemas.openxmlformats.org/drawingml/2006/table">
            <a:tbl>
              <a:tblPr>
                <a:noFill/>
                <a:tableStyleId>{89ACAFE3-A56F-45FC-BF13-A49B66D32AEC}</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Yielding Strong Demand</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Yielding Weak Demand</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Designing New Product (Invest $10M)</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$25M</a:t>
                      </a:r>
                      <a:endParaRPr/>
                    </a:p>
                    <a:p>
                      <a:pPr indent="0" lvl="0" marL="0" rtl="0" algn="ctr">
                        <a:spcBef>
                          <a:spcPts val="0"/>
                        </a:spcBef>
                        <a:spcAft>
                          <a:spcPts val="0"/>
                        </a:spcAft>
                        <a:buNone/>
                      </a:pPr>
                      <a:r>
                        <a:rPr lang="en"/>
                        <a:t>(P = 0.65)</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-$5M</a:t>
                      </a:r>
                      <a:endParaRPr/>
                    </a:p>
                    <a:p>
                      <a:pPr indent="0" lvl="0" marL="0" rtl="0" algn="ctr">
                        <a:spcBef>
                          <a:spcPts val="0"/>
                        </a:spcBef>
                        <a:spcAft>
                          <a:spcPts val="0"/>
                        </a:spcAft>
                        <a:buNone/>
                      </a:pPr>
                      <a:r>
                        <a:rPr lang="en"/>
                        <a:t>(P = 0.35)</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Enhancing Existing Product</a:t>
                      </a:r>
                      <a:endParaRPr/>
                    </a:p>
                    <a:p>
                      <a:pPr indent="0" lvl="0" marL="0" rtl="0" algn="ctr">
                        <a:spcBef>
                          <a:spcPts val="0"/>
                        </a:spcBef>
                        <a:spcAft>
                          <a:spcPts val="0"/>
                        </a:spcAft>
                        <a:buNone/>
                      </a:pPr>
                      <a:r>
                        <a:rPr lang="en"/>
                        <a:t>(Invest $3M)</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$10M</a:t>
                      </a:r>
                      <a:endParaRPr/>
                    </a:p>
                    <a:p>
                      <a:pPr indent="0" lvl="0" marL="0" rtl="0" algn="ctr">
                        <a:spcBef>
                          <a:spcPts val="0"/>
                        </a:spcBef>
                        <a:spcAft>
                          <a:spcPts val="0"/>
                        </a:spcAft>
                        <a:buNone/>
                      </a:pPr>
                      <a:r>
                        <a:rPr lang="en"/>
                        <a:t>(P = 0.80)</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$5M</a:t>
                      </a:r>
                      <a:endParaRPr/>
                    </a:p>
                    <a:p>
                      <a:pPr indent="0" lvl="0" marL="0" rtl="0" algn="ctr">
                        <a:spcBef>
                          <a:spcPts val="0"/>
                        </a:spcBef>
                        <a:spcAft>
                          <a:spcPts val="0"/>
                        </a:spcAft>
                        <a:buNone/>
                      </a:pPr>
                      <a:r>
                        <a:rPr lang="en"/>
                        <a:t>(P = 0.20) </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Do Nothing</a:t>
                      </a:r>
                      <a:endParaRPr/>
                    </a:p>
                    <a:p>
                      <a:pPr indent="0" lvl="0" marL="0" rtl="0" algn="ctr">
                        <a:spcBef>
                          <a:spcPts val="0"/>
                        </a:spcBef>
                        <a:spcAft>
                          <a:spcPts val="0"/>
                        </a:spcAft>
                        <a:buNone/>
                      </a:pPr>
                      <a:r>
                        <a:rPr lang="en"/>
                        <a:t>(Invest $0M)</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$3M</a:t>
                      </a:r>
                      <a:endParaRPr>
                        <a:solidFill>
                          <a:schemeClr val="dk1"/>
                        </a:solidFill>
                      </a:endParaRPr>
                    </a:p>
                    <a:p>
                      <a:pPr indent="0" lvl="0" marL="0" rtl="0" algn="ctr">
                        <a:spcBef>
                          <a:spcPts val="0"/>
                        </a:spcBef>
                        <a:spcAft>
                          <a:spcPts val="0"/>
                        </a:spcAft>
                        <a:buNone/>
                      </a:pPr>
                      <a:r>
                        <a:rPr lang="en">
                          <a:solidFill>
                            <a:schemeClr val="dk1"/>
                          </a:solidFill>
                        </a:rPr>
                        <a:t>(P = 0.75)</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a:t>$1M</a:t>
                      </a:r>
                      <a:endParaRPr/>
                    </a:p>
                    <a:p>
                      <a:pPr indent="0" lvl="0" marL="0" rtl="0" algn="ctr">
                        <a:spcBef>
                          <a:spcPts val="0"/>
                        </a:spcBef>
                        <a:spcAft>
                          <a:spcPts val="0"/>
                        </a:spcAft>
                        <a:buNone/>
                      </a:pPr>
                      <a:r>
                        <a:rPr lang="en"/>
                        <a:t>(P = 0.25)</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bl>
          </a:graphicData>
        </a:graphic>
      </p:graphicFrame>
      <p:sp>
        <p:nvSpPr>
          <p:cNvPr id="96" name="Google Shape;96;p18"/>
          <p:cNvSpPr txBox="1"/>
          <p:nvPr>
            <p:ph idx="1" type="body"/>
          </p:nvPr>
        </p:nvSpPr>
        <p:spPr>
          <a:xfrm>
            <a:off x="4816200" y="3763300"/>
            <a:ext cx="3375300" cy="57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Design? Enhance? Or do nothing?</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Tree</a:t>
            </a:r>
            <a:endParaRPr/>
          </a:p>
        </p:txBody>
      </p:sp>
      <p:pic>
        <p:nvPicPr>
          <p:cNvPr id="102" name="Google Shape;102;p19"/>
          <p:cNvPicPr preferRelativeResize="0"/>
          <p:nvPr/>
        </p:nvPicPr>
        <p:blipFill>
          <a:blip r:embed="rId3">
            <a:alphaModFix/>
          </a:blip>
          <a:stretch>
            <a:fillRect/>
          </a:stretch>
        </p:blipFill>
        <p:spPr>
          <a:xfrm>
            <a:off x="1163238" y="858320"/>
            <a:ext cx="6817522" cy="41327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Statistics</a:t>
            </a:r>
            <a:endParaRPr/>
          </a:p>
        </p:txBody>
      </p:sp>
      <p:sp>
        <p:nvSpPr>
          <p:cNvPr id="108" name="Google Shape;108;p20"/>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Significance Test</a:t>
            </a:r>
            <a:br>
              <a:rPr lang="en" sz="1800"/>
            </a:br>
            <a:r>
              <a:rPr lang="en" sz="1800">
                <a:solidFill>
                  <a:schemeClr val="accent1"/>
                </a:solidFill>
              </a:rPr>
              <a:t>A method of statistical inference that is used to assess the plausibility of hypotheses about a population.</a:t>
            </a:r>
            <a:endParaRPr sz="1800">
              <a:solidFill>
                <a:schemeClr val="accent1"/>
              </a:solidFill>
            </a:endParaRPr>
          </a:p>
          <a:p>
            <a:pPr indent="0" lvl="0" marL="0" rtl="0" algn="l">
              <a:spcBef>
                <a:spcPts val="600"/>
              </a:spcBef>
              <a:spcAft>
                <a:spcPts val="0"/>
              </a:spcAft>
              <a:buNone/>
            </a:pPr>
            <a:r>
              <a:t/>
            </a:r>
            <a:endParaRPr sz="1800">
              <a:solidFill>
                <a:schemeClr val="accent1"/>
              </a:solidFill>
            </a:endParaRPr>
          </a:p>
          <a:p>
            <a:pPr indent="-342900" lvl="0" marL="457200" rtl="0" algn="l">
              <a:spcBef>
                <a:spcPts val="600"/>
              </a:spcBef>
              <a:spcAft>
                <a:spcPts val="0"/>
              </a:spcAft>
              <a:buSzPts val="1800"/>
              <a:buChar char="◎"/>
            </a:pPr>
            <a:r>
              <a:rPr lang="en" sz="1800"/>
              <a:t>Null Hypothesis (</a:t>
            </a:r>
            <a:r>
              <a:rPr lang="en" sz="1800"/>
              <a:t>H</a:t>
            </a:r>
            <a:r>
              <a:rPr baseline="-25000" lang="en" sz="1800"/>
              <a:t>0</a:t>
            </a:r>
            <a:r>
              <a:rPr lang="en" sz="1800"/>
              <a:t>)</a:t>
            </a:r>
            <a:br>
              <a:rPr lang="en" sz="1800"/>
            </a:br>
            <a:r>
              <a:rPr lang="en" sz="1800">
                <a:solidFill>
                  <a:schemeClr val="accent1"/>
                </a:solidFill>
              </a:rPr>
              <a:t>The technical term for the hypothesis that is tested in statistical significance testing is the null hypothesis. It is often denoted H</a:t>
            </a:r>
            <a:r>
              <a:rPr baseline="-25000" lang="en" sz="1800">
                <a:solidFill>
                  <a:schemeClr val="accent1"/>
                </a:solidFill>
              </a:rPr>
              <a:t>0</a:t>
            </a:r>
            <a:r>
              <a:rPr lang="en" sz="1800">
                <a:solidFill>
                  <a:schemeClr val="accent1"/>
                </a:solidFill>
              </a:rPr>
              <a:t>.</a:t>
            </a:r>
            <a:endParaRPr sz="1800">
              <a:solidFill>
                <a:schemeClr val="accent1"/>
              </a:solidFill>
            </a:endParaRPr>
          </a:p>
          <a:p>
            <a:pPr indent="0" lvl="0" marL="0" rtl="0" algn="l">
              <a:spcBef>
                <a:spcPts val="600"/>
              </a:spcBef>
              <a:spcAft>
                <a:spcPts val="0"/>
              </a:spcAft>
              <a:buNone/>
            </a:pPr>
            <a:r>
              <a:t/>
            </a:r>
            <a:endParaRPr sz="1800">
              <a:solidFill>
                <a:schemeClr val="accent1"/>
              </a:solidFill>
            </a:endParaRPr>
          </a:p>
          <a:p>
            <a:pPr indent="-342900" lvl="0" marL="457200" rtl="0" algn="l">
              <a:spcBef>
                <a:spcPts val="600"/>
              </a:spcBef>
              <a:spcAft>
                <a:spcPts val="0"/>
              </a:spcAft>
              <a:buSzPts val="1800"/>
              <a:buChar char="◎"/>
            </a:pPr>
            <a:r>
              <a:rPr lang="en" sz="1800"/>
              <a:t>Alternative Hypothesis </a:t>
            </a:r>
            <a:r>
              <a:rPr lang="en" sz="1800"/>
              <a:t>(H</a:t>
            </a:r>
            <a:r>
              <a:rPr baseline="-25000" lang="en" sz="1800"/>
              <a:t>a</a:t>
            </a:r>
            <a:r>
              <a:rPr lang="en" sz="1800"/>
              <a:t>)</a:t>
            </a:r>
            <a:br>
              <a:rPr lang="en" sz="1800"/>
            </a:br>
            <a:r>
              <a:rPr lang="en" sz="1800">
                <a:solidFill>
                  <a:schemeClr val="accent1"/>
                </a:solidFill>
              </a:rPr>
              <a:t>Opposite of the null hypothesis, which indicates the kinds of observations that will be taken as evidence against H</a:t>
            </a:r>
            <a:r>
              <a:rPr baseline="-25000" lang="en" sz="1800">
                <a:solidFill>
                  <a:schemeClr val="accent1"/>
                </a:solidFill>
              </a:rPr>
              <a:t>0</a:t>
            </a:r>
            <a:r>
              <a:rPr lang="en" sz="1800">
                <a:solidFill>
                  <a:schemeClr val="accent1"/>
                </a:solidFill>
              </a:rPr>
              <a:t>.</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Statistics</a:t>
            </a:r>
            <a:endParaRPr/>
          </a:p>
        </p:txBody>
      </p:sp>
      <p:sp>
        <p:nvSpPr>
          <p:cNvPr id="114" name="Google Shape;114;p21"/>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SzPts val="1800"/>
              <a:buChar char="◎"/>
            </a:pPr>
            <a:r>
              <a:rPr lang="en" sz="1800"/>
              <a:t>Test Statistic</a:t>
            </a:r>
            <a:br>
              <a:rPr lang="en" sz="1800"/>
            </a:br>
            <a:r>
              <a:rPr lang="en" sz="1800">
                <a:solidFill>
                  <a:schemeClr val="accent1"/>
                </a:solidFill>
              </a:rPr>
              <a:t>A number calculated from the sample which is used to test a null hypothesis.</a:t>
            </a:r>
            <a:endParaRPr sz="1800">
              <a:solidFill>
                <a:schemeClr val="accent1"/>
              </a:solidFill>
            </a:endParaRPr>
          </a:p>
          <a:p>
            <a:pPr indent="0" lvl="0" marL="0" marR="0" rtl="0" algn="l">
              <a:lnSpc>
                <a:spcPct val="100000"/>
              </a:lnSpc>
              <a:spcBef>
                <a:spcPts val="600"/>
              </a:spcBef>
              <a:spcAft>
                <a:spcPts val="0"/>
              </a:spcAft>
              <a:buNone/>
            </a:pPr>
            <a:r>
              <a:t/>
            </a:r>
            <a:endParaRPr sz="1800">
              <a:solidFill>
                <a:schemeClr val="accent1"/>
              </a:solidFill>
            </a:endParaRPr>
          </a:p>
          <a:p>
            <a:pPr indent="-342900" lvl="0" marL="457200" rtl="0" algn="l">
              <a:spcBef>
                <a:spcPts val="600"/>
              </a:spcBef>
              <a:spcAft>
                <a:spcPts val="0"/>
              </a:spcAft>
              <a:buSzPts val="1800"/>
              <a:buChar char="◎"/>
            </a:pPr>
            <a:r>
              <a:rPr lang="en" sz="1800"/>
              <a:t>Sampling Distribution of a Statistic</a:t>
            </a:r>
            <a:br>
              <a:rPr lang="en" sz="1800"/>
            </a:br>
            <a:r>
              <a:rPr lang="en" sz="1800">
                <a:solidFill>
                  <a:schemeClr val="accent1"/>
                </a:solidFill>
              </a:rPr>
              <a:t>The distribution of the statistic (i.e. its possible values and the proportions with which they occur) in the set of all possible random samples of the same size from the population.</a:t>
            </a:r>
            <a:endParaRPr sz="18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176550" y="33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Statistics</a:t>
            </a:r>
            <a:endParaRPr/>
          </a:p>
        </p:txBody>
      </p:sp>
      <p:sp>
        <p:nvSpPr>
          <p:cNvPr id="120" name="Google Shape;120;p22"/>
          <p:cNvSpPr txBox="1"/>
          <p:nvPr>
            <p:ph idx="1" type="body"/>
          </p:nvPr>
        </p:nvSpPr>
        <p:spPr>
          <a:xfrm>
            <a:off x="462600" y="785225"/>
            <a:ext cx="8218800" cy="40503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SzPts val="1800"/>
              <a:buChar char="◎"/>
            </a:pPr>
            <a:r>
              <a:rPr lang="en" sz="1800"/>
              <a:t>P-Value</a:t>
            </a:r>
            <a:br>
              <a:rPr lang="en" sz="1800"/>
            </a:br>
            <a:r>
              <a:rPr lang="en" sz="1800">
                <a:solidFill>
                  <a:schemeClr val="accent1"/>
                </a:solidFill>
              </a:rPr>
              <a:t>The probability, if the null hypothesis was true in the population, of obtaining a value of the test statistic which provides as strong or stronger evidence against the null hypothesis, and in the direction of the alternative hypothesis, as the value of the test statistic in the sample actually observed.</a:t>
            </a:r>
            <a:endParaRPr sz="1800">
              <a:solidFill>
                <a:schemeClr val="accent1"/>
              </a:solidFill>
            </a:endParaRPr>
          </a:p>
          <a:p>
            <a:pPr indent="0" lvl="0" marL="0" marR="0" rtl="0" algn="l">
              <a:lnSpc>
                <a:spcPct val="100000"/>
              </a:lnSpc>
              <a:spcBef>
                <a:spcPts val="600"/>
              </a:spcBef>
              <a:spcAft>
                <a:spcPts val="0"/>
              </a:spcAft>
              <a:buNone/>
            </a:pPr>
            <a:r>
              <a:t/>
            </a:r>
            <a:endParaRPr sz="1800">
              <a:solidFill>
                <a:schemeClr val="accent1"/>
              </a:solidFill>
            </a:endParaRPr>
          </a:p>
          <a:p>
            <a:pPr indent="-342900" lvl="0" marL="457200" rtl="0" algn="l">
              <a:spcBef>
                <a:spcPts val="600"/>
              </a:spcBef>
              <a:spcAft>
                <a:spcPts val="0"/>
              </a:spcAft>
              <a:buSzPts val="1800"/>
              <a:buChar char="◎"/>
            </a:pPr>
            <a:r>
              <a:rPr lang="en" sz="1800"/>
              <a:t>Significance Levels (ɑ-levels)</a:t>
            </a:r>
            <a:br>
              <a:rPr lang="en" sz="1800"/>
            </a:br>
            <a:r>
              <a:rPr lang="en" sz="1800">
                <a:solidFill>
                  <a:schemeClr val="accent1"/>
                </a:solidFill>
              </a:rPr>
              <a:t>Conventional reference levels to which the P-value is compared and determine whether the null hypothesis is rejected.</a:t>
            </a:r>
            <a:endParaRPr sz="1800">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